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modernComment_105_43A669BA.xml" ContentType="application/vnd.ms-powerpoint.comments+xml"/>
  <Override PartName="/ppt/comments/modernComment_106_8D6C6B7.xml" ContentType="application/vnd.ms-powerpoint.comments+xml"/>
  <Override PartName="/ppt/notesSlides/notesSlide2.xml" ContentType="application/vnd.openxmlformats-officedocument.presentationml.notesSlide+xml"/>
  <Override PartName="/ppt/comments/modernComment_10C_66DAE2C2.xml" ContentType="application/vnd.ms-powerpoint.comments+xml"/>
  <Override PartName="/ppt/notesSlides/notesSlide3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2"/>
  </p:notesMasterIdLst>
  <p:sldIdLst>
    <p:sldId id="259" r:id="rId2"/>
    <p:sldId id="256" r:id="rId3"/>
    <p:sldId id="257" r:id="rId4"/>
    <p:sldId id="263" r:id="rId5"/>
    <p:sldId id="260" r:id="rId6"/>
    <p:sldId id="261" r:id="rId7"/>
    <p:sldId id="262" r:id="rId8"/>
    <p:sldId id="264" r:id="rId9"/>
    <p:sldId id="284" r:id="rId10"/>
    <p:sldId id="286" r:id="rId11"/>
    <p:sldId id="287" r:id="rId12"/>
    <p:sldId id="269" r:id="rId13"/>
    <p:sldId id="270" r:id="rId14"/>
    <p:sldId id="277" r:id="rId15"/>
    <p:sldId id="278" r:id="rId16"/>
    <p:sldId id="279" r:id="rId17"/>
    <p:sldId id="280" r:id="rId18"/>
    <p:sldId id="281" r:id="rId19"/>
    <p:sldId id="282" r:id="rId20"/>
    <p:sldId id="283" r:id="rId21"/>
    <p:sldId id="272" r:id="rId22"/>
    <p:sldId id="273" r:id="rId23"/>
    <p:sldId id="274" r:id="rId24"/>
    <p:sldId id="275" r:id="rId25"/>
    <p:sldId id="276" r:id="rId26"/>
    <p:sldId id="285" r:id="rId27"/>
    <p:sldId id="265" r:id="rId28"/>
    <p:sldId id="266" r:id="rId29"/>
    <p:sldId id="268" r:id="rId30"/>
    <p:sldId id="271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96DA6438-3C69-68B9-76B6-8774FCC9BCCE}" name="Olivia Beck" initials="OB" userId="S::obeck@urban.org::8f0f78a8-ad02-4549-a66a-339733c77172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695"/>
    <p:restoredTop sz="78864"/>
  </p:normalViewPr>
  <p:slideViewPr>
    <p:cSldViewPr snapToGrid="0">
      <p:cViewPr>
        <p:scale>
          <a:sx n="71" d="100"/>
          <a:sy n="71" d="100"/>
        </p:scale>
        <p:origin x="872" y="4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microsoft.com/office/2018/10/relationships/authors" Target="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omments/modernComment_105_43A669BA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97219D31-5F62-0944-9436-A2A75A147DFE}" authorId="{96DA6438-3C69-68B9-76B6-8774FCC9BCCE}" created="2024-03-31T17:50:08.451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1134979514" sldId="261"/>
      <ac:spMk id="60" creationId="{A19E68D5-8F2A-742A-93E6-5D0ACD696BBE}"/>
      <ac:txMk cp="0" len="17">
        <ac:context len="18" hash="2080644942"/>
      </ac:txMk>
    </ac:txMkLst>
    <p188:pos x="1896163" y="518117"/>
    <p188:txBody>
      <a:bodyPr/>
      <a:lstStyle/>
      <a:p>
        <a:r>
          <a:rPr lang="en-US"/>
          <a:t>None of these should be government established so this is good</a:t>
        </a:r>
      </a:p>
    </p188:txBody>
  </p188:cm>
  <p188:cm id="{3E16EC16-8015-104F-A460-2A4C28B6A002}" authorId="{96DA6438-3C69-68B9-76B6-8774FCC9BCCE}" created="2024-03-31T17:50:40.113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1134979514" sldId="261"/>
      <ac:spMk id="63" creationId="{0E5FC68E-9145-7F30-E57F-08E78B91D13B}"/>
      <ac:txMk cp="0" len="12">
        <ac:context len="13" hash="3452929922"/>
      </ac:txMk>
    </ac:txMkLst>
    <p188:pos x="1749287" y="516835"/>
    <p188:txBody>
      <a:bodyPr/>
      <a:lstStyle/>
      <a:p>
        <a:r>
          <a:rPr lang="en-US"/>
          <a:t>At least some of these do not have to file because they are a branch of a lodge system</a:t>
        </a:r>
      </a:p>
    </p188:txBody>
  </p188:cm>
  <p188:cm id="{8CC52AFC-E226-E44C-B124-560DFF6F4C55}" authorId="{96DA6438-3C69-68B9-76B6-8774FCC9BCCE}" created="2024-03-31T17:51:40.378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1134979514" sldId="261"/>
      <ac:spMk id="48" creationId="{E56C39E8-387B-7374-DFFE-EF4AC17B50E5}"/>
      <ac:txMk cp="0" len="5">
        <ac:context len="7" hash="154528761"/>
      </ac:txMk>
    </ac:txMkLst>
    <p188:pos x="567822" y="522614"/>
    <p188:txBody>
      <a:bodyPr/>
      <a:lstStyle/>
      <a:p>
        <a:r>
          <a:rPr lang="en-US"/>
          <a:t>Most of these are classified as required to filed yet did not file. I suspect this is where most of this source of misclassification is comming from. </a:t>
        </a:r>
      </a:p>
    </p188:txBody>
  </p188:cm>
</p188:cmLst>
</file>

<file path=ppt/comments/modernComment_106_8D6C6B7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EA915DB0-CB87-274E-B615-814F02518FE5}" authorId="{96DA6438-3C69-68B9-76B6-8774FCC9BCCE}" created="2024-03-31T17:54:00.276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148293303" sldId="262"/>
      <ac:spMk id="60" creationId="{A19E68D5-8F2A-742A-93E6-5D0ACD696BBE}"/>
      <ac:txMk cp="0" len="17">
        <ac:context len="18" hash="2080644942"/>
      </ac:txMk>
    </ac:txMkLst>
    <p188:pos x="1896163" y="518117"/>
    <p188:txBody>
      <a:bodyPr/>
      <a:lstStyle/>
      <a:p>
        <a:r>
          <a:rPr lang="en-US"/>
          <a:t>This is concerning because code 140 is supposed to be “entities established by the government”</a:t>
        </a:r>
      </a:p>
    </p188:txBody>
  </p188:cm>
  <p188:cm id="{096DC328-99E6-A54A-A5D5-DAD109657CD3}" authorId="{96DA6438-3C69-68B9-76B6-8774FCC9BCCE}" created="2024-03-31T17:55:23.826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148293303" sldId="262"/>
      <ac:spMk id="48" creationId="{E56C39E8-387B-7374-DFFE-EF4AC17B50E5}"/>
      <ac:txMk cp="0" len="5">
        <ac:context len="7" hash="154528761"/>
      </ac:txMk>
    </ac:txMkLst>
    <p188:pos x="567822" y="522614"/>
    <p188:txBody>
      <a:bodyPr/>
      <a:lstStyle/>
      <a:p>
        <a:r>
          <a:rPr lang="en-US"/>
          <a:t>Most of them did not file which is consistent with code 140</a:t>
        </a:r>
      </a:p>
    </p188:txBody>
  </p188:cm>
  <p188:cm id="{EEA5C0C0-8106-7748-A069-4057D6050CD4}" authorId="{96DA6438-3C69-68B9-76B6-8774FCC9BCCE}" created="2024-03-31T17:58:41.985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148293303" sldId="262"/>
      <ac:spMk id="55" creationId="{75039FC6-9004-9164-8829-0C970E3CDDDE}"/>
      <ac:txMk cp="0" len="9">
        <ac:context len="10" hash="2158979827"/>
      </ac:txMk>
    </ac:txMkLst>
    <p188:pos x="1239993" y="513933"/>
    <p188:replyLst>
      <p188:reply id="{64A59405-862E-3E4D-B4BF-EDBD12B443FD}" authorId="{96DA6438-3C69-68B9-76B6-8774FCC9BCCE}" created="2024-03-31T17:59:15.511">
        <p188:txBody>
          <a:bodyPr/>
          <a:lstStyle/>
          <a:p>
            <a:r>
              <a:rPr lang="en-US"/>
              <a:t>It may be worth revisiting the required_990 types for 501c04 and 501c25 from Y to YE</a:t>
            </a:r>
          </a:p>
        </p188:txBody>
      </p188:reply>
    </p188:replyLst>
    <p188:txBody>
      <a:bodyPr/>
      <a:lstStyle/>
      <a:p>
        <a:r>
          <a:rPr lang="en-US"/>
          <a:t>It looks like most of the miss classification is coming from 04 and 25. Both of these 501c types CAN be established by the government, but are not REQUIRED to be</a:t>
        </a:r>
      </a:p>
    </p188:txBody>
  </p188:cm>
</p188:cmLst>
</file>

<file path=ppt/comments/modernComment_10C_66DAE2C2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146FD51F-F049-5D44-9A38-1BCFCB49F21F}" authorId="{96DA6438-3C69-68B9-76B6-8774FCC9BCCE}" created="2024-03-31T19:21:05.893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1725620930" sldId="268"/>
      <ac:spMk id="35" creationId="{61BDC008-7BF7-024F-06EF-9E3F58E5D51B}"/>
      <ac:txMk cp="0" len="10">
        <ac:context len="12" hash="2453979366"/>
      </ac:txMk>
    </ac:txMkLst>
    <p188:pos x="1335048" y="517495"/>
    <p188:txBody>
      <a:bodyPr/>
      <a:lstStyle/>
      <a:p>
        <a:r>
          <a:rPr lang="en-US"/>
          <a:t>501c8 and 10’s can only receive donations from their members under certain circumstances.</a:t>
        </a:r>
      </a:p>
    </p188:txBody>
  </p188:cm>
  <p188:cm id="{CC3F9E55-C543-EA4F-A2D1-1A8D4CE7DE15}" authorId="{96DA6438-3C69-68B9-76B6-8774FCC9BCCE}" created="2024-03-31T19:22:00.695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677563142" sldId="268"/>
      <ac:spMk id="33" creationId="{C01E79AB-7CE7-4138-9DFF-B87769BEE140}"/>
    </ac:deMkLst>
    <p188:txBody>
      <a:bodyPr/>
      <a:lstStyle/>
      <a:p>
        <a:r>
          <a:rPr lang="en-US"/>
          <a:t>It makes sense that most of these are in a lodge since 501c8 and 10 have to be a lodge system.</a:t>
        </a:r>
      </a:p>
    </p188:txBody>
  </p188:cm>
  <p188:cm id="{2C9DA035-AFE0-4749-BA8A-CF1B38D611CB}" authorId="{96DA6438-3C69-68B9-76B6-8774FCC9BCCE}" created="2024-03-31T19:47:49.734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1725620930" sldId="268"/>
      <ac:spMk id="48" creationId="{A7A4CCB8-CC7C-332F-F031-322BE9B259E1}"/>
      <ac:txMk cp="0" len="10">
        <ac:context len="11" hash="3690768872"/>
      </ac:txMk>
    </ac:txMkLst>
    <p188:pos x="1192696" y="515796"/>
    <p188:txBody>
      <a:bodyPr/>
      <a:lstStyle/>
      <a:p>
        <a:r>
          <a:rPr lang="en-US"/>
          <a:t>About half of these are lodge, which aligns with many of these being 501c8’s and 10’s.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0AC77A-B789-CF40-85B0-C3661FA77BAA}" type="datetimeFigureOut">
              <a:rPr lang="en-US" smtClean="0"/>
              <a:t>4/3/24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A431CE-EBC5-BF44-9361-1FDD665F04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7969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A431CE-EBC5-BF44-9361-1FDD665F048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8430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Twodigit</a:t>
            </a:r>
            <a:r>
              <a:rPr lang="en-US" dirty="0"/>
              <a:t> == 11 or 12 usually goes to FOUNDATION == 15 or 16. This also seems he be the case for </a:t>
            </a:r>
            <a:r>
              <a:rPr lang="en-US" dirty="0" err="1"/>
              <a:t>Twodigit</a:t>
            </a:r>
            <a:r>
              <a:rPr lang="en-US" dirty="0"/>
              <a:t> == 01,02,03. To me this suggests that foundation code and NTEE digits are not telling the same thing. If they were we would want, </a:t>
            </a:r>
          </a:p>
          <a:p>
            <a:r>
              <a:rPr lang="en-US" dirty="0" err="1"/>
              <a:t>twodigit</a:t>
            </a:r>
            <a:r>
              <a:rPr lang="en-US" dirty="0"/>
              <a:t> ==11 be FOUNDATION ==21,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twodigit</a:t>
            </a:r>
            <a:r>
              <a:rPr lang="en-US" dirty="0"/>
              <a:t> ==12 be FOUNDATION ==22,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twodigit</a:t>
            </a:r>
            <a:r>
              <a:rPr lang="en-US" dirty="0"/>
              <a:t> ==13 be FOUNDATION ==23 or 24,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A431CE-EBC5-BF44-9361-1FDD665F048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2932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A431CE-EBC5-BF44-9361-1FDD665F0489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189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77C51E-6314-7F38-9DE4-2BBA98D4E6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9284D63-0D2D-257D-D424-F353E8D27C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EA1B47-F38F-C70C-42FF-22F22DD39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05E6FD-3938-D442-9104-578E174A1637}" type="datetimeFigureOut">
              <a:rPr lang="en-US" smtClean="0"/>
              <a:t>4/3/24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B70233-A93A-18F1-E7FD-4C3945DEEA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04E3B4-27E7-1EAE-CA9D-604856EB7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AF15D-7F62-2342-BBAA-3421903607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5308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521F80-DA49-73F1-8B0D-D86278322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54EF12F-267D-0947-A118-CA33D5C115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E6D27-F007-6BE1-85D7-B095EC9EB0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05E6FD-3938-D442-9104-578E174A1637}" type="datetimeFigureOut">
              <a:rPr lang="en-US" smtClean="0"/>
              <a:t>4/3/24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219D59-12D2-0D2A-0C1D-E5666B7782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51B115-0B2A-C835-21AC-CE35F967DB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AF15D-7F62-2342-BBAA-3421903607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1757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86A62EE-98A4-C0B4-85AC-B341B528544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653218-F9BC-978F-140F-42049D3467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FF59CE-C731-B981-565A-E3CBA436C9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05E6FD-3938-D442-9104-578E174A1637}" type="datetimeFigureOut">
              <a:rPr lang="en-US" smtClean="0"/>
              <a:t>4/3/24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0703B7-D489-604C-B3A7-EB87A509F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C4A7D7-1958-29D3-FEAE-FC183F595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AF15D-7F62-2342-BBAA-3421903607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7662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7BF3A1-49B6-3A24-8020-9543DCFDC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938888-C316-9CA3-E862-3B0F742053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B87774-42B3-17D6-E9D3-0AF77D6456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05E6FD-3938-D442-9104-578E174A1637}" type="datetimeFigureOut">
              <a:rPr lang="en-US" smtClean="0"/>
              <a:t>4/3/24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CDDC1F-46C1-91E4-D88E-9131F1E141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69CBD0-1B69-2C8A-4F5D-6154461C3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AF15D-7F62-2342-BBAA-3421903607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0869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A1B88-D6A9-8B98-E365-AB60DCEE76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C613AE-177F-198A-9084-2619C21257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79FA66-D10E-EEF4-76FD-4BB6F391E7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05E6FD-3938-D442-9104-578E174A1637}" type="datetimeFigureOut">
              <a:rPr lang="en-US" smtClean="0"/>
              <a:t>4/3/24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32EC33-4CD0-625B-985A-C288B6A99C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462D4C-B10E-2057-1751-A204130FB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AF15D-7F62-2342-BBAA-3421903607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5183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5BDD60-1AD9-DDED-DB4B-EB1BD94AE9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87315F-3C6D-8A60-148B-855FCBA3B4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A05E38-7053-1626-2167-D6AF9056AC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CFC74C-F91E-007E-2F51-D7BE269AD3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05E6FD-3938-D442-9104-578E174A1637}" type="datetimeFigureOut">
              <a:rPr lang="en-US" smtClean="0"/>
              <a:t>4/3/24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986EB6-6A83-1244-B45C-7F4C830844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C9AF41-337B-9978-A7AC-5B2E2F56B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AF15D-7F62-2342-BBAA-3421903607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021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83DA87-D137-00FB-D98F-E5A3A35B6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0C414F-54B2-4029-0B08-8C2CC63E06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9AB924-E227-0394-6053-59198703E6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45AB19-8139-7999-22BC-011C3532995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831E668-DC6A-C7E1-E9E2-E7E99B7EEB1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4E0B96B-92D1-AEBF-1128-DDA379733C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05E6FD-3938-D442-9104-578E174A1637}" type="datetimeFigureOut">
              <a:rPr lang="en-US" smtClean="0"/>
              <a:t>4/3/24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39909FF-F569-66DB-909F-5698321F3F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C9694C4-4E52-9D73-77ED-0CC6BFFEF4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AF15D-7F62-2342-BBAA-3421903607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8122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CB74C0-45A5-9187-EE5F-A03C786D9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CC878C1-EA56-B7CB-3B46-8F69F4558D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05E6FD-3938-D442-9104-578E174A1637}" type="datetimeFigureOut">
              <a:rPr lang="en-US" smtClean="0"/>
              <a:t>4/3/24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983DC5-F3EE-E069-2692-FE133A073F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067575-157A-B6CD-5F5F-F483CB02F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AF15D-7F62-2342-BBAA-3421903607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877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5634D4B-6D92-AD79-C8F8-A9629CE044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05E6FD-3938-D442-9104-578E174A1637}" type="datetimeFigureOut">
              <a:rPr lang="en-US" smtClean="0"/>
              <a:t>4/3/24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D09B9E-53B5-F388-0D48-4204D4DE2C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5570A7-BB73-AE73-B0C3-E945651900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AF15D-7F62-2342-BBAA-3421903607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9107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4483E-D779-3517-D5EA-54A49AD9A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9938BE-6034-4031-F659-03EDEEBEB8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5A2426-A20C-A6C0-D7D6-35124ED1C9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22E645-47DC-CFE5-F3FB-A35724D5D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05E6FD-3938-D442-9104-578E174A1637}" type="datetimeFigureOut">
              <a:rPr lang="en-US" smtClean="0"/>
              <a:t>4/3/24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E8333D-AF05-39EC-B868-A0D4B4B1A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4D915C-567F-681D-FE75-F3D173C15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AF15D-7F62-2342-BBAA-3421903607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0563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157E28-4B66-D7F9-8A51-FFA7737E3B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8F022F4-865E-D6E3-0DC9-5774B7A7A32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98167B-30BA-145C-7ABB-4B7A1C72E6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A8678C-70C2-0FF0-1C5E-12C67E9C84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05E6FD-3938-D442-9104-578E174A1637}" type="datetimeFigureOut">
              <a:rPr lang="en-US" smtClean="0"/>
              <a:t>4/3/24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B2BF77-56BB-F045-7E4F-004A864B30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4D821E-5222-79B0-A010-0C919FF7BA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AF15D-7F62-2342-BBAA-3421903607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1616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67B0195-22E2-D0E5-00EC-CC8A92266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6B38A2-0A87-37BC-DB9E-0FEFCDE555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4C31FD-85DD-CE80-8F7D-C11B8C0D8A4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05E6FD-3938-D442-9104-578E174A1637}" type="datetimeFigureOut">
              <a:rPr lang="en-US" smtClean="0"/>
              <a:t>4/3/24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590133-10C6-933F-E785-AFB2D50673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99F6EA-D7A3-3BB4-AFCA-7C7FBC7781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2AF15D-7F62-2342-BBAA-3421903607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57182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Co-op" TargetMode="External"/><Relationship Id="rId13" Type="http://schemas.openxmlformats.org/officeDocument/2006/relationships/hyperlink" Target="https://en.wikipedia.org/wiki/Real_Property" TargetMode="External"/><Relationship Id="rId3" Type="http://schemas.openxmlformats.org/officeDocument/2006/relationships/hyperlink" Target="https://en.wikipedia.org/wiki/Voluntary_Employee_Beneficiary_Association" TargetMode="External"/><Relationship Id="rId7" Type="http://schemas.openxmlformats.org/officeDocument/2006/relationships/hyperlink" Target="https://en.wikipedia.org/wiki/Mutual_Insurance" TargetMode="External"/><Relationship Id="rId12" Type="http://schemas.openxmlformats.org/officeDocument/2006/relationships/hyperlink" Target="https://en.wikipedia.org/wiki/Employee_Retirement_Income_Security_Act" TargetMode="External"/><Relationship Id="rId2" Type="http://schemas.openxmlformats.org/officeDocument/2006/relationships/hyperlink" Target="https://en.wikipedia.org/wiki/Benefit_society" TargetMode="External"/><Relationship Id="rId16" Type="http://schemas.openxmlformats.org/officeDocument/2006/relationships/hyperlink" Target="https://en.wikipedia.org/wiki/Railroad_Retirement_Board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en.wikipedia.org/wiki/Credit_Union" TargetMode="External"/><Relationship Id="rId11" Type="http://schemas.openxmlformats.org/officeDocument/2006/relationships/hyperlink" Target="https://en.wikipedia.org/wiki/501(c)_organization#cite_note-9" TargetMode="External"/><Relationship Id="rId5" Type="http://schemas.openxmlformats.org/officeDocument/2006/relationships/hyperlink" Target="https://en.wikipedia.org/wiki/Cemetery" TargetMode="External"/><Relationship Id="rId15" Type="http://schemas.openxmlformats.org/officeDocument/2006/relationships/hyperlink" Target="https://en.wikipedia.org/wiki/Reinsurance" TargetMode="External"/><Relationship Id="rId10" Type="http://schemas.openxmlformats.org/officeDocument/2006/relationships/hyperlink" Target="https://en.wikipedia.org/wiki/Coalworker%27s_pneumoconiosis" TargetMode="External"/><Relationship Id="rId4" Type="http://schemas.openxmlformats.org/officeDocument/2006/relationships/hyperlink" Target="https://en.wikipedia.org/wiki/Utility_cooperative" TargetMode="External"/><Relationship Id="rId9" Type="http://schemas.openxmlformats.org/officeDocument/2006/relationships/hyperlink" Target="https://en.wikipedia.org/wiki/United_States_Armed_Forces" TargetMode="External"/><Relationship Id="rId14" Type="http://schemas.openxmlformats.org/officeDocument/2006/relationships/hyperlink" Target="https://en.wikipedia.org/wiki/Title_(property)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10" Type="http://schemas.openxmlformats.org/officeDocument/2006/relationships/image" Target="../media/image63.png"/><Relationship Id="rId4" Type="http://schemas.openxmlformats.org/officeDocument/2006/relationships/image" Target="../media/image57.png"/><Relationship Id="rId9" Type="http://schemas.openxmlformats.org/officeDocument/2006/relationships/image" Target="../media/image62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55.png"/><Relationship Id="rId7" Type="http://schemas.openxmlformats.org/officeDocument/2006/relationships/image" Target="../media/image66.png"/><Relationship Id="rId2" Type="http://schemas.microsoft.com/office/2018/10/relationships/comments" Target="../comments/modernComment_10C_66DAE2C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10" Type="http://schemas.openxmlformats.org/officeDocument/2006/relationships/image" Target="../media/image69.png"/><Relationship Id="rId4" Type="http://schemas.openxmlformats.org/officeDocument/2006/relationships/image" Target="../media/image56.png"/><Relationship Id="rId9" Type="http://schemas.openxmlformats.org/officeDocument/2006/relationships/image" Target="../media/image6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Co-op" TargetMode="External"/><Relationship Id="rId13" Type="http://schemas.openxmlformats.org/officeDocument/2006/relationships/hyperlink" Target="https://en.wikipedia.org/wiki/Real_Property" TargetMode="External"/><Relationship Id="rId3" Type="http://schemas.openxmlformats.org/officeDocument/2006/relationships/hyperlink" Target="https://en.wikipedia.org/wiki/Voluntary_Employee_Beneficiary_Association" TargetMode="External"/><Relationship Id="rId7" Type="http://schemas.openxmlformats.org/officeDocument/2006/relationships/hyperlink" Target="https://en.wikipedia.org/wiki/Mutual_Insurance" TargetMode="External"/><Relationship Id="rId12" Type="http://schemas.openxmlformats.org/officeDocument/2006/relationships/hyperlink" Target="https://en.wikipedia.org/wiki/Employee_Retirement_Income_Security_Act" TargetMode="External"/><Relationship Id="rId2" Type="http://schemas.openxmlformats.org/officeDocument/2006/relationships/hyperlink" Target="https://en.wikipedia.org/wiki/Benefit_society" TargetMode="External"/><Relationship Id="rId16" Type="http://schemas.openxmlformats.org/officeDocument/2006/relationships/hyperlink" Target="https://en.wikipedia.org/wiki/Railroad_Retirement_Board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Credit_Union" TargetMode="External"/><Relationship Id="rId11" Type="http://schemas.openxmlformats.org/officeDocument/2006/relationships/hyperlink" Target="https://en.wikipedia.org/wiki/501(c)_organization#cite_note-9" TargetMode="External"/><Relationship Id="rId5" Type="http://schemas.openxmlformats.org/officeDocument/2006/relationships/hyperlink" Target="https://en.wikipedia.org/wiki/Cemetery" TargetMode="External"/><Relationship Id="rId15" Type="http://schemas.openxmlformats.org/officeDocument/2006/relationships/hyperlink" Target="https://en.wikipedia.org/wiki/Reinsurance" TargetMode="External"/><Relationship Id="rId10" Type="http://schemas.openxmlformats.org/officeDocument/2006/relationships/hyperlink" Target="https://en.wikipedia.org/wiki/Coalworker%27s_pneumoconiosis" TargetMode="External"/><Relationship Id="rId4" Type="http://schemas.openxmlformats.org/officeDocument/2006/relationships/hyperlink" Target="https://en.wikipedia.org/wiki/Utility_cooperative" TargetMode="External"/><Relationship Id="rId9" Type="http://schemas.openxmlformats.org/officeDocument/2006/relationships/hyperlink" Target="https://en.wikipedia.org/wiki/United_States_Armed_Forces" TargetMode="External"/><Relationship Id="rId14" Type="http://schemas.openxmlformats.org/officeDocument/2006/relationships/hyperlink" Target="https://en.wikipedia.org/wiki/Title_(property)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microsoft.com/office/2018/10/relationships/comments" Target="../comments/modernComment_105_43A669BA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microsoft.com/office/2018/10/relationships/comments" Target="../comments/modernComment_106_8D6C6B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1CE0F7BA-6BBA-56A9-6396-F6651F84BE61}"/>
              </a:ext>
            </a:extLst>
          </p:cNvPr>
          <p:cNvSpPr txBox="1"/>
          <p:nvPr/>
        </p:nvSpPr>
        <p:spPr>
          <a:xfrm>
            <a:off x="240992" y="1075056"/>
            <a:ext cx="3240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Community and Societal Benefit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727BFDB-E55C-0162-D7AE-BB7D70F15476}"/>
              </a:ext>
            </a:extLst>
          </p:cNvPr>
          <p:cNvSpPr txBox="1"/>
          <p:nvPr/>
        </p:nvSpPr>
        <p:spPr>
          <a:xfrm>
            <a:off x="5519333" y="1114817"/>
            <a:ext cx="2847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Mutual Membership Benefit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E4EDA0-46DC-1999-64F7-535C9A280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992" y="315448"/>
            <a:ext cx="10515600" cy="617838"/>
          </a:xfrm>
        </p:spPr>
        <p:txBody>
          <a:bodyPr>
            <a:normAutofit fontScale="90000"/>
          </a:bodyPr>
          <a:lstStyle/>
          <a:p>
            <a:r>
              <a:rPr lang="en-US" dirty="0"/>
              <a:t>501(c) Groups and Subgroups</a:t>
            </a: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FFB283EC-24B8-BF76-B7A8-90B52956F331}"/>
              </a:ext>
            </a:extLst>
          </p:cNvPr>
          <p:cNvGrpSpPr/>
          <p:nvPr/>
        </p:nvGrpSpPr>
        <p:grpSpPr>
          <a:xfrm>
            <a:off x="387446" y="4452866"/>
            <a:ext cx="4416228" cy="953221"/>
            <a:chOff x="291319" y="5262216"/>
            <a:chExt cx="4416228" cy="95322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EB11B40-4F41-36AA-029E-7612F9CAFD46}"/>
                </a:ext>
              </a:extLst>
            </p:cNvPr>
            <p:cNvSpPr txBox="1"/>
            <p:nvPr/>
          </p:nvSpPr>
          <p:spPr>
            <a:xfrm>
              <a:off x="488122" y="5507551"/>
              <a:ext cx="421942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71450" indent="-91440">
                <a:buFont typeface="Arial" panose="020B0604020202020204" pitchFamily="34" charset="0"/>
                <a:buChar char="•"/>
              </a:pPr>
              <a:r>
                <a:rPr lang="en-US" sz="1000" dirty="0"/>
                <a:t> 7 – </a:t>
              </a:r>
              <a:r>
                <a:rPr lang="en-US" sz="1000" b="0" i="0" u="none" strike="noStrike" dirty="0">
                  <a:effectLst/>
                </a:rPr>
                <a:t>Social and Recreational Clubs</a:t>
              </a:r>
            </a:p>
            <a:p>
              <a:pPr marL="171450" indent="-91440">
                <a:buFont typeface="Arial" panose="020B0604020202020204" pitchFamily="34" charset="0"/>
                <a:buChar char="•"/>
              </a:pPr>
              <a:r>
                <a:rPr lang="en-US" sz="1000" dirty="0"/>
                <a:t>10 – </a:t>
              </a:r>
              <a:r>
                <a:rPr lang="en-US" sz="1000" b="0" i="0" u="none" strike="noStrike" dirty="0">
                  <a:effectLst/>
                </a:rPr>
                <a:t>Domestic Fraternal Societies and Associations</a:t>
              </a:r>
            </a:p>
            <a:p>
              <a:pPr marL="171450" indent="-91440">
                <a:buFont typeface="Arial" panose="020B0604020202020204" pitchFamily="34" charset="0"/>
                <a:buChar char="•"/>
              </a:pPr>
              <a:r>
                <a:rPr lang="en-US" sz="1000" dirty="0"/>
                <a:t>19 – </a:t>
              </a:r>
              <a:r>
                <a:rPr lang="en-US" sz="1000" b="0" i="0" strike="noStrike" dirty="0">
                  <a:effectLst/>
                </a:rPr>
                <a:t>Post or Organization of Past or Present Members of the Armed Forces</a:t>
              </a:r>
            </a:p>
            <a:p>
              <a:pPr marL="171450" indent="-91440">
                <a:buFont typeface="Arial" panose="020B0604020202020204" pitchFamily="34" charset="0"/>
                <a:buChar char="•"/>
              </a:pPr>
              <a:r>
                <a:rPr lang="en-US" sz="1000" b="0" i="0" u="none" strike="noStrike" dirty="0">
                  <a:effectLst/>
                </a:rPr>
                <a:t>501(d) – Religious and Apostolic </a:t>
              </a:r>
              <a:r>
                <a:rPr lang="en-US" sz="1000" dirty="0"/>
                <a:t>A</a:t>
              </a:r>
              <a:r>
                <a:rPr lang="en-US" sz="1000" b="0" i="0" u="none" strike="noStrike" dirty="0">
                  <a:effectLst/>
                </a:rPr>
                <a:t>ssociations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DB72737A-E0E0-553A-3F32-5821FCCA2A2F}"/>
                </a:ext>
              </a:extLst>
            </p:cNvPr>
            <p:cNvSpPr txBox="1"/>
            <p:nvPr/>
          </p:nvSpPr>
          <p:spPr>
            <a:xfrm>
              <a:off x="291319" y="5262216"/>
              <a:ext cx="20297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u="sng" dirty="0"/>
                <a:t>Membership Association </a:t>
              </a:r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9D45CA4A-53B5-8E62-B46C-93A86D7BB4C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8597" y="5504663"/>
              <a:ext cx="3175" cy="585213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7E5755EF-0BBE-A3B6-C6C6-340823FD2CEC}"/>
                </a:ext>
              </a:extLst>
            </p:cNvPr>
            <p:cNvCxnSpPr>
              <a:cxnSpLocks/>
            </p:cNvCxnSpPr>
            <p:nvPr/>
          </p:nvCxnSpPr>
          <p:spPr>
            <a:xfrm>
              <a:off x="481772" y="5626622"/>
              <a:ext cx="190454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3F64B278-C137-18F4-621C-B26C321CA3E4}"/>
                </a:ext>
              </a:extLst>
            </p:cNvPr>
            <p:cNvCxnSpPr>
              <a:cxnSpLocks/>
            </p:cNvCxnSpPr>
            <p:nvPr/>
          </p:nvCxnSpPr>
          <p:spPr>
            <a:xfrm>
              <a:off x="478597" y="5777484"/>
              <a:ext cx="190454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ED376043-802E-15D5-1F43-76BB00E54579}"/>
                </a:ext>
              </a:extLst>
            </p:cNvPr>
            <p:cNvCxnSpPr>
              <a:cxnSpLocks/>
            </p:cNvCxnSpPr>
            <p:nvPr/>
          </p:nvCxnSpPr>
          <p:spPr>
            <a:xfrm>
              <a:off x="484947" y="5926709"/>
              <a:ext cx="190454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026A6F4A-2AEA-DE11-8469-23EC7C5BEA67}"/>
                </a:ext>
              </a:extLst>
            </p:cNvPr>
            <p:cNvCxnSpPr>
              <a:cxnSpLocks/>
            </p:cNvCxnSpPr>
            <p:nvPr/>
          </p:nvCxnSpPr>
          <p:spPr>
            <a:xfrm>
              <a:off x="484947" y="6082284"/>
              <a:ext cx="190454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A6DA6D80-BBB3-39CB-3F7C-F43C42DB8B4F}"/>
              </a:ext>
            </a:extLst>
          </p:cNvPr>
          <p:cNvGrpSpPr/>
          <p:nvPr/>
        </p:nvGrpSpPr>
        <p:grpSpPr>
          <a:xfrm>
            <a:off x="377394" y="3205789"/>
            <a:ext cx="4904322" cy="1257214"/>
            <a:chOff x="245740" y="3268988"/>
            <a:chExt cx="4904322" cy="1257214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B5A90B2-9029-5308-B133-676A8004DF06}"/>
                </a:ext>
              </a:extLst>
            </p:cNvPr>
            <p:cNvSpPr txBox="1"/>
            <p:nvPr/>
          </p:nvSpPr>
          <p:spPr>
            <a:xfrm>
              <a:off x="566756" y="3510539"/>
              <a:ext cx="458330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indent="-91440">
                <a:buFont typeface="Arial" panose="020B0604020202020204" pitchFamily="34" charset="0"/>
                <a:buChar char="•"/>
              </a:pPr>
              <a:r>
                <a:rPr lang="en-US" sz="1000" dirty="0"/>
                <a:t>14 – </a:t>
              </a:r>
              <a:r>
                <a:rPr lang="en-US" sz="1000" b="0" i="0" u="none" strike="noStrike" dirty="0">
                  <a:effectLst/>
                </a:rPr>
                <a:t>State-Chartered Credit Unitions, Mutual Reserve Funds</a:t>
              </a:r>
              <a:endParaRPr lang="en-US" sz="1000" dirty="0"/>
            </a:p>
            <a:p>
              <a:pPr indent="-91440">
                <a:buFont typeface="Arial" panose="020B0604020202020204" pitchFamily="34" charset="0"/>
                <a:buChar char="•"/>
              </a:pPr>
              <a:r>
                <a:rPr lang="en-US" sz="1000" dirty="0"/>
                <a:t>16 – Cooperative Organizations </a:t>
              </a:r>
              <a:r>
                <a:rPr lang="en-US" sz="1000" b="0" i="0" strike="noStrike" dirty="0">
                  <a:effectLst/>
                </a:rPr>
                <a:t>to Finance Crop Operations</a:t>
              </a:r>
            </a:p>
            <a:p>
              <a:pPr indent="-91440">
                <a:buFont typeface="Arial" panose="020B0604020202020204" pitchFamily="34" charset="0"/>
                <a:buChar char="•"/>
              </a:pPr>
              <a:r>
                <a:rPr lang="en-US" sz="1000" b="0" i="0" u="none" strike="noStrike" dirty="0">
                  <a:effectLst/>
                </a:rPr>
                <a:t>501(e) – Cooperative Hospital </a:t>
              </a:r>
              <a:r>
                <a:rPr lang="en-US" sz="1000" dirty="0"/>
                <a:t>S</a:t>
              </a:r>
              <a:r>
                <a:rPr lang="en-US" sz="1000" b="0" i="0" u="none" strike="noStrike" dirty="0">
                  <a:effectLst/>
                </a:rPr>
                <a:t>ervice </a:t>
              </a:r>
              <a:r>
                <a:rPr lang="en-US" sz="1000" dirty="0"/>
                <a:t>O</a:t>
              </a:r>
              <a:r>
                <a:rPr lang="en-US" sz="1000" b="0" i="0" u="none" strike="noStrike" dirty="0">
                  <a:effectLst/>
                </a:rPr>
                <a:t>rganizations</a:t>
              </a:r>
            </a:p>
            <a:p>
              <a:pPr indent="-91440">
                <a:buFont typeface="Arial" panose="020B0604020202020204" pitchFamily="34" charset="0"/>
                <a:buChar char="•"/>
              </a:pPr>
              <a:r>
                <a:rPr lang="en-US" sz="1000" b="0" i="0" u="none" strike="noStrike" dirty="0">
                  <a:effectLst/>
                </a:rPr>
                <a:t>501(f) – Cooperative Service </a:t>
              </a:r>
              <a:r>
                <a:rPr lang="en-US" sz="1000" dirty="0"/>
                <a:t>O</a:t>
              </a:r>
              <a:r>
                <a:rPr lang="en-US" sz="1000" b="0" i="0" u="none" strike="noStrike" dirty="0">
                  <a:effectLst/>
                </a:rPr>
                <a:t>rganizations of Operating </a:t>
              </a:r>
              <a:r>
                <a:rPr lang="en-US" sz="1000" dirty="0"/>
                <a:t>E</a:t>
              </a:r>
              <a:r>
                <a:rPr lang="en-US" sz="1000" b="0" i="0" u="none" strike="noStrike" dirty="0">
                  <a:effectLst/>
                </a:rPr>
                <a:t>ducational </a:t>
              </a:r>
              <a:r>
                <a:rPr lang="en-US" sz="1000" dirty="0"/>
                <a:t>O</a:t>
              </a:r>
              <a:r>
                <a:rPr lang="en-US" sz="1000" b="0" i="0" u="none" strike="noStrike" dirty="0">
                  <a:effectLst/>
                </a:rPr>
                <a:t>rganizations</a:t>
              </a:r>
            </a:p>
            <a:p>
              <a:pPr indent="-91440">
                <a:buFont typeface="Arial" panose="020B0604020202020204" pitchFamily="34" charset="0"/>
                <a:buChar char="•"/>
              </a:pPr>
              <a:r>
                <a:rPr lang="en-US" sz="1000" b="0" i="0" u="none" strike="noStrike" dirty="0">
                  <a:effectLst/>
                </a:rPr>
                <a:t>501(n) – Charitable Risk Pools</a:t>
              </a:r>
            </a:p>
            <a:p>
              <a:pPr indent="-91440">
                <a:buFont typeface="Arial" panose="020B0604020202020204" pitchFamily="34" charset="0"/>
                <a:buChar char="•"/>
              </a:pPr>
              <a:r>
                <a:rPr lang="en-US" sz="1000" b="0" i="0" u="none" strike="noStrike" dirty="0">
                  <a:effectLst/>
                </a:rPr>
                <a:t>521- Farmer </a:t>
              </a:r>
              <a:r>
                <a:rPr lang="en-US" sz="1000" dirty="0"/>
                <a:t>C</a:t>
              </a:r>
              <a:r>
                <a:rPr lang="en-US" sz="1000" b="0" i="0" u="none" strike="noStrike" dirty="0">
                  <a:effectLst/>
                </a:rPr>
                <a:t>oops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1715B167-49E9-CD30-357A-BF663EEE69FD}"/>
                </a:ext>
              </a:extLst>
            </p:cNvPr>
            <p:cNvSpPr txBox="1"/>
            <p:nvPr/>
          </p:nvSpPr>
          <p:spPr>
            <a:xfrm>
              <a:off x="245740" y="3268988"/>
              <a:ext cx="39811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u="sng" dirty="0"/>
                <a:t>Community Ownership and Cooperative Operation</a:t>
              </a:r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68C7CC20-90EB-FB0E-6076-C42F193C665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4230" y="3511601"/>
              <a:ext cx="3175" cy="89097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595D642F-0A25-DA94-9B61-E9DAE8ECE09C}"/>
                </a:ext>
              </a:extLst>
            </p:cNvPr>
            <p:cNvCxnSpPr>
              <a:cxnSpLocks/>
            </p:cNvCxnSpPr>
            <p:nvPr/>
          </p:nvCxnSpPr>
          <p:spPr>
            <a:xfrm>
              <a:off x="487405" y="3628847"/>
              <a:ext cx="190454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8A270B9A-0C2C-BA7B-49ED-CACD947C26EF}"/>
                </a:ext>
              </a:extLst>
            </p:cNvPr>
            <p:cNvCxnSpPr>
              <a:cxnSpLocks/>
            </p:cNvCxnSpPr>
            <p:nvPr/>
          </p:nvCxnSpPr>
          <p:spPr>
            <a:xfrm>
              <a:off x="484230" y="3784422"/>
              <a:ext cx="190454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7E4551A4-8CF8-C767-0177-6BA835A811B9}"/>
                </a:ext>
              </a:extLst>
            </p:cNvPr>
            <p:cNvCxnSpPr>
              <a:cxnSpLocks/>
            </p:cNvCxnSpPr>
            <p:nvPr/>
          </p:nvCxnSpPr>
          <p:spPr>
            <a:xfrm>
              <a:off x="490580" y="3933647"/>
              <a:ext cx="190454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54AF45E2-E4E1-0FCC-F988-756B4E6C540B}"/>
                </a:ext>
              </a:extLst>
            </p:cNvPr>
            <p:cNvCxnSpPr>
              <a:cxnSpLocks/>
            </p:cNvCxnSpPr>
            <p:nvPr/>
          </p:nvCxnSpPr>
          <p:spPr>
            <a:xfrm>
              <a:off x="490580" y="4089222"/>
              <a:ext cx="190454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721E21F-5628-A315-F058-8C6227505A1E}"/>
                </a:ext>
              </a:extLst>
            </p:cNvPr>
            <p:cNvCxnSpPr>
              <a:cxnSpLocks/>
            </p:cNvCxnSpPr>
            <p:nvPr/>
          </p:nvCxnSpPr>
          <p:spPr>
            <a:xfrm>
              <a:off x="493755" y="4241622"/>
              <a:ext cx="190454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7714405D-7C1C-4830-F6A9-05702667FB60}"/>
                </a:ext>
              </a:extLst>
            </p:cNvPr>
            <p:cNvCxnSpPr>
              <a:cxnSpLocks/>
            </p:cNvCxnSpPr>
            <p:nvPr/>
          </p:nvCxnSpPr>
          <p:spPr>
            <a:xfrm>
              <a:off x="490580" y="4394022"/>
              <a:ext cx="190454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D28F4501-4BA8-BD41-86DB-7867B66BEBC4}"/>
              </a:ext>
            </a:extLst>
          </p:cNvPr>
          <p:cNvGrpSpPr/>
          <p:nvPr/>
        </p:nvGrpSpPr>
        <p:grpSpPr>
          <a:xfrm>
            <a:off x="372373" y="2486469"/>
            <a:ext cx="4940845" cy="660615"/>
            <a:chOff x="256065" y="2075335"/>
            <a:chExt cx="4940845" cy="660615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00F9093F-F3D6-95EF-314F-B1FA2D3ABE4D}"/>
                </a:ext>
              </a:extLst>
            </p:cNvPr>
            <p:cNvSpPr txBox="1"/>
            <p:nvPr/>
          </p:nvSpPr>
          <p:spPr>
            <a:xfrm>
              <a:off x="256065" y="2075335"/>
              <a:ext cx="75668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u="sng" dirty="0"/>
                <a:t>Political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F86BD82F-D9AD-044C-4AE2-C7B0ADD7C09D}"/>
                </a:ext>
              </a:extLst>
            </p:cNvPr>
            <p:cNvSpPr txBox="1"/>
            <p:nvPr/>
          </p:nvSpPr>
          <p:spPr>
            <a:xfrm>
              <a:off x="481055" y="2335840"/>
              <a:ext cx="471585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91440">
                <a:buFont typeface="Arial" panose="020B0604020202020204" pitchFamily="34" charset="0"/>
                <a:buChar char="•"/>
              </a:pPr>
              <a:r>
                <a:rPr lang="en-US" sz="1000" dirty="0"/>
                <a:t>4 – </a:t>
              </a:r>
              <a:r>
                <a:rPr lang="en-US" sz="1000" b="0" i="0" u="none" strike="noStrike" dirty="0">
                  <a:effectLst/>
                </a:rPr>
                <a:t>Civic Leagues, Social Welfare Organizations, and Local Associations of Employees</a:t>
              </a:r>
            </a:p>
            <a:p>
              <a:pPr marL="171450" indent="-91440">
                <a:buFont typeface="Arial" panose="020B0604020202020204" pitchFamily="34" charset="0"/>
                <a:buChar char="•"/>
              </a:pPr>
              <a:r>
                <a:rPr lang="en-US" sz="1000" dirty="0"/>
                <a:t>527 – Political Organizations</a:t>
              </a:r>
            </a:p>
          </p:txBody>
        </p: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F6AD781A-E9F4-495F-A293-F0CC2A640C6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1055" y="2330937"/>
              <a:ext cx="3175" cy="27432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E3267538-9270-1D1D-4C8E-27A5FEF49E1D}"/>
                </a:ext>
              </a:extLst>
            </p:cNvPr>
            <p:cNvCxnSpPr>
              <a:cxnSpLocks/>
            </p:cNvCxnSpPr>
            <p:nvPr/>
          </p:nvCxnSpPr>
          <p:spPr>
            <a:xfrm>
              <a:off x="484230" y="2452896"/>
              <a:ext cx="190454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CAFD0DC3-ED8C-851B-42F2-9C41D4DCC983}"/>
                </a:ext>
              </a:extLst>
            </p:cNvPr>
            <p:cNvCxnSpPr>
              <a:cxnSpLocks/>
            </p:cNvCxnSpPr>
            <p:nvPr/>
          </p:nvCxnSpPr>
          <p:spPr>
            <a:xfrm>
              <a:off x="481055" y="2603758"/>
              <a:ext cx="190454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794B8BDC-5A20-6EC8-E9B0-D708F534FE07}"/>
              </a:ext>
            </a:extLst>
          </p:cNvPr>
          <p:cNvGrpSpPr/>
          <p:nvPr/>
        </p:nvGrpSpPr>
        <p:grpSpPr>
          <a:xfrm>
            <a:off x="387446" y="1410114"/>
            <a:ext cx="4951649" cy="1101863"/>
            <a:chOff x="256618" y="604685"/>
            <a:chExt cx="4951649" cy="1101863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9A53FF1C-983F-D652-FEEE-411F97089729}"/>
                </a:ext>
              </a:extLst>
            </p:cNvPr>
            <p:cNvSpPr txBox="1"/>
            <p:nvPr/>
          </p:nvSpPr>
          <p:spPr>
            <a:xfrm>
              <a:off x="256618" y="604685"/>
              <a:ext cx="75969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u="sng" dirty="0"/>
                <a:t>General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307D57DF-BFC8-37D5-7336-F7BFF42633F9}"/>
                </a:ext>
              </a:extLst>
            </p:cNvPr>
            <p:cNvSpPr txBox="1"/>
            <p:nvPr/>
          </p:nvSpPr>
          <p:spPr>
            <a:xfrm>
              <a:off x="474279" y="844774"/>
              <a:ext cx="4733988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71450" indent="-91440">
                <a:buFont typeface="Arial" panose="020B0604020202020204" pitchFamily="34" charset="0"/>
                <a:buChar char="•"/>
              </a:pPr>
              <a:r>
                <a:rPr lang="en-US" sz="1000" dirty="0"/>
                <a:t>3 – Regular Nonprofits</a:t>
              </a:r>
            </a:p>
            <a:p>
              <a:pPr marL="171450" indent="-91440">
                <a:buFont typeface="Arial" panose="020B0604020202020204" pitchFamily="34" charset="0"/>
                <a:buChar char="•"/>
              </a:pPr>
              <a:r>
                <a:rPr lang="en-US" sz="1000" dirty="0"/>
                <a:t>4 – </a:t>
              </a:r>
              <a:r>
                <a:rPr lang="en-US" sz="1000" b="0" i="0" u="none" strike="noStrike" dirty="0">
                  <a:effectLst/>
                </a:rPr>
                <a:t>Civic Leagues, Social Welfare Organizations, and Local Associations of Employees</a:t>
              </a:r>
            </a:p>
            <a:p>
              <a:pPr marL="171450" indent="-91440">
                <a:buFont typeface="Arial" panose="020B0604020202020204" pitchFamily="34" charset="0"/>
                <a:buChar char="•"/>
              </a:pPr>
              <a:r>
                <a:rPr lang="en-US" sz="1000" dirty="0"/>
                <a:t>6 – </a:t>
              </a:r>
              <a:r>
                <a:rPr lang="en-US" sz="1000" b="0" i="0" u="none" strike="noStrike" dirty="0">
                  <a:effectLst/>
                </a:rPr>
                <a:t>Business Leagues, Chambers of Commerce, Real Estate Boards</a:t>
              </a:r>
              <a:endParaRPr lang="en-US" sz="1000" dirty="0"/>
            </a:p>
            <a:p>
              <a:pPr marL="171450" indent="-91440">
                <a:buFont typeface="Arial" panose="020B0604020202020204" pitchFamily="34" charset="0"/>
                <a:buChar char="•"/>
              </a:pPr>
              <a:r>
                <a:rPr lang="en-US" sz="1000" dirty="0"/>
                <a:t>13 – </a:t>
              </a:r>
              <a:r>
                <a:rPr lang="en-US" sz="1000" b="0" i="0" u="none" strike="noStrike" dirty="0">
                  <a:effectLst/>
                </a:rPr>
                <a:t>Cemetery Companies</a:t>
              </a:r>
            </a:p>
            <a:p>
              <a:pPr marL="171450" indent="-91440">
                <a:buFont typeface="Arial" panose="020B0604020202020204" pitchFamily="34" charset="0"/>
                <a:buChar char="•"/>
              </a:pPr>
              <a:r>
                <a:rPr lang="en-US" sz="1000" dirty="0"/>
                <a:t>501k – Childcare Organizations</a:t>
              </a:r>
            </a:p>
          </p:txBody>
        </p: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4CCC35D7-D791-C6C6-5910-0C979CBB742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2691" y="843914"/>
              <a:ext cx="4763" cy="72835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19E24578-8B0D-F704-EBE7-7F1495080721}"/>
                </a:ext>
              </a:extLst>
            </p:cNvPr>
            <p:cNvCxnSpPr>
              <a:cxnSpLocks/>
            </p:cNvCxnSpPr>
            <p:nvPr/>
          </p:nvCxnSpPr>
          <p:spPr>
            <a:xfrm>
              <a:off x="477454" y="961161"/>
              <a:ext cx="190454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B1A2DD2F-2202-E8A5-46AD-0EAAF453D585}"/>
                </a:ext>
              </a:extLst>
            </p:cNvPr>
            <p:cNvCxnSpPr>
              <a:cxnSpLocks/>
            </p:cNvCxnSpPr>
            <p:nvPr/>
          </p:nvCxnSpPr>
          <p:spPr>
            <a:xfrm>
              <a:off x="474279" y="1116736"/>
              <a:ext cx="190454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3F8A20D9-5984-4FE4-3E77-62B9E4782206}"/>
                </a:ext>
              </a:extLst>
            </p:cNvPr>
            <p:cNvCxnSpPr>
              <a:cxnSpLocks/>
            </p:cNvCxnSpPr>
            <p:nvPr/>
          </p:nvCxnSpPr>
          <p:spPr>
            <a:xfrm>
              <a:off x="480629" y="1265961"/>
              <a:ext cx="190454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CD5D906E-5DB1-0192-D587-91B53A9431CD}"/>
                </a:ext>
              </a:extLst>
            </p:cNvPr>
            <p:cNvCxnSpPr>
              <a:cxnSpLocks/>
            </p:cNvCxnSpPr>
            <p:nvPr/>
          </p:nvCxnSpPr>
          <p:spPr>
            <a:xfrm>
              <a:off x="480629" y="1421536"/>
              <a:ext cx="190454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33491E45-9E91-3E3A-6B7F-593BCA1891D6}"/>
                </a:ext>
              </a:extLst>
            </p:cNvPr>
            <p:cNvCxnSpPr>
              <a:cxnSpLocks/>
            </p:cNvCxnSpPr>
            <p:nvPr/>
          </p:nvCxnSpPr>
          <p:spPr>
            <a:xfrm>
              <a:off x="483804" y="1573936"/>
              <a:ext cx="190454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E0F8936A-9F1D-2EC5-A9B2-8D900C9A385D}"/>
              </a:ext>
            </a:extLst>
          </p:cNvPr>
          <p:cNvGrpSpPr/>
          <p:nvPr/>
        </p:nvGrpSpPr>
        <p:grpSpPr>
          <a:xfrm>
            <a:off x="5714564" y="1422872"/>
            <a:ext cx="5331741" cy="806205"/>
            <a:chOff x="5694023" y="508472"/>
            <a:chExt cx="5331741" cy="806205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D7B05D3-2A9A-49BA-974D-1CE3C7508529}"/>
                </a:ext>
              </a:extLst>
            </p:cNvPr>
            <p:cNvSpPr txBox="1"/>
            <p:nvPr/>
          </p:nvSpPr>
          <p:spPr>
            <a:xfrm>
              <a:off x="5905546" y="760679"/>
              <a:ext cx="512021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91440">
                <a:buFont typeface="Arial" panose="020B0604020202020204" pitchFamily="34" charset="0"/>
                <a:buChar char="•"/>
              </a:pPr>
              <a:r>
                <a:rPr lang="en-US" sz="1000" dirty="0"/>
                <a:t>1 – Corporations Organized Under Act of Congress Federal Credit</a:t>
              </a:r>
            </a:p>
            <a:p>
              <a:pPr marL="171450" indent="-91440">
                <a:buFont typeface="Arial" panose="020B0604020202020204" pitchFamily="34" charset="0"/>
                <a:buChar char="•"/>
              </a:pPr>
              <a:r>
                <a:rPr lang="en-US" sz="1000" dirty="0"/>
                <a:t>2 – Title Holding Corporations for Exempt Organizations, Unions, and National Farm Assoc.</a:t>
              </a:r>
            </a:p>
            <a:p>
              <a:pPr marL="171450" indent="-91440">
                <a:buFont typeface="Arial" panose="020B0604020202020204" pitchFamily="34" charset="0"/>
                <a:buChar char="•"/>
              </a:pPr>
              <a:r>
                <a:rPr lang="en-US" sz="1000" dirty="0"/>
                <a:t>25 – </a:t>
              </a:r>
              <a:r>
                <a:rPr lang="en-US" sz="1000" b="0" i="0" u="none" strike="noStrike" dirty="0">
                  <a:effectLst/>
                </a:rPr>
                <a:t>Real Property Title-Holding Corporations or Trusts with Multiple Parents</a:t>
              </a:r>
              <a:endParaRPr lang="en-US" sz="1000" dirty="0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595D9F67-A35E-940E-7AA4-3ADEDC72B690}"/>
                </a:ext>
              </a:extLst>
            </p:cNvPr>
            <p:cNvSpPr txBox="1"/>
            <p:nvPr/>
          </p:nvSpPr>
          <p:spPr>
            <a:xfrm>
              <a:off x="5694023" y="508472"/>
              <a:ext cx="106259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u="sng" dirty="0"/>
                <a:t>Corporation</a:t>
              </a:r>
            </a:p>
          </p:txBody>
        </p: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7BE24114-D728-2109-A26B-9F4B2C00142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02649" y="755464"/>
              <a:ext cx="6072" cy="444748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7C900065-1FEB-1762-5A59-435C4B85CAC8}"/>
                </a:ext>
              </a:extLst>
            </p:cNvPr>
            <p:cNvCxnSpPr>
              <a:cxnSpLocks/>
            </p:cNvCxnSpPr>
            <p:nvPr/>
          </p:nvCxnSpPr>
          <p:spPr>
            <a:xfrm>
              <a:off x="5908721" y="877423"/>
              <a:ext cx="190454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6CF25A73-32FE-8705-9796-4326A8AF4A0B}"/>
                </a:ext>
              </a:extLst>
            </p:cNvPr>
            <p:cNvCxnSpPr>
              <a:cxnSpLocks/>
            </p:cNvCxnSpPr>
            <p:nvPr/>
          </p:nvCxnSpPr>
          <p:spPr>
            <a:xfrm>
              <a:off x="5905546" y="1028285"/>
              <a:ext cx="190454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B7400091-38BD-40F3-2E56-DBA6B254D7A2}"/>
                </a:ext>
              </a:extLst>
            </p:cNvPr>
            <p:cNvCxnSpPr>
              <a:cxnSpLocks/>
            </p:cNvCxnSpPr>
            <p:nvPr/>
          </p:nvCxnSpPr>
          <p:spPr>
            <a:xfrm>
              <a:off x="5902926" y="1185617"/>
              <a:ext cx="190454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897BD502-E4CC-859A-FF26-CF2A66BD2AFB}"/>
              </a:ext>
            </a:extLst>
          </p:cNvPr>
          <p:cNvGrpSpPr/>
          <p:nvPr/>
        </p:nvGrpSpPr>
        <p:grpSpPr>
          <a:xfrm>
            <a:off x="5714564" y="2165655"/>
            <a:ext cx="5437281" cy="1873073"/>
            <a:chOff x="5694023" y="1251255"/>
            <a:chExt cx="5213399" cy="1873073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1611F26-29D1-B03C-34CC-725023781E16}"/>
                </a:ext>
              </a:extLst>
            </p:cNvPr>
            <p:cNvSpPr txBox="1"/>
            <p:nvPr/>
          </p:nvSpPr>
          <p:spPr>
            <a:xfrm>
              <a:off x="5994130" y="1493112"/>
              <a:ext cx="491329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91440" indent="-91440">
                <a:buFont typeface="Arial" panose="020B0604020202020204" pitchFamily="34" charset="0"/>
                <a:buChar char="•"/>
              </a:pPr>
              <a:r>
                <a:rPr lang="en-US" sz="1000" dirty="0"/>
                <a:t>9 – </a:t>
              </a:r>
              <a:r>
                <a:rPr lang="en-US" sz="1000" b="0" i="0" u="none" strike="noStrike" dirty="0">
                  <a:effectLst/>
                </a:rPr>
                <a:t>Voluntary Employee Beneficiary Associations</a:t>
              </a:r>
            </a:p>
            <a:p>
              <a:pPr marL="91440" indent="-91440">
                <a:buFont typeface="Arial" panose="020B0604020202020204" pitchFamily="34" charset="0"/>
                <a:buChar char="•"/>
              </a:pPr>
              <a:r>
                <a:rPr lang="en-US" sz="1000" dirty="0"/>
                <a:t>12 – </a:t>
              </a:r>
              <a:r>
                <a:rPr lang="en-US" sz="1000" i="0" u="none" strike="noStrike" dirty="0">
                  <a:effectLst/>
                </a:rPr>
                <a:t>Benevolent Life Insurance Associations, Mutual Ditch or Irrigation Companies, Mutual or Cooperative Telephone Companies, and Like Organizations</a:t>
              </a:r>
              <a:endParaRPr lang="en-US" sz="1000" b="0" i="0" u="none" strike="noStrike" dirty="0">
                <a:effectLst/>
              </a:endParaRPr>
            </a:p>
            <a:p>
              <a:pPr marL="91440" indent="-91440">
                <a:buFont typeface="Arial" panose="020B0604020202020204" pitchFamily="34" charset="0"/>
                <a:buChar char="•"/>
              </a:pPr>
              <a:r>
                <a:rPr lang="en-US" sz="1000" dirty="0"/>
                <a:t>15 – Mutual Insurance</a:t>
              </a:r>
              <a:r>
                <a:rPr lang="en-US" sz="1000" b="0" i="0" u="none" strike="noStrike" dirty="0">
                  <a:effectLst/>
                </a:rPr>
                <a:t> Companies or Associations</a:t>
              </a:r>
            </a:p>
            <a:p>
              <a:pPr marL="91440" indent="-91440">
                <a:buFont typeface="Arial" panose="020B0604020202020204" pitchFamily="34" charset="0"/>
                <a:buChar char="•"/>
              </a:pPr>
              <a:r>
                <a:rPr lang="en-US" sz="1000" dirty="0"/>
                <a:t>17 - </a:t>
              </a:r>
              <a:r>
                <a:rPr lang="en-US" sz="1000" b="0" i="0" u="none" strike="noStrike" dirty="0">
                  <a:effectLst/>
                </a:rPr>
                <a:t>Supplemental Unemployment Benefit Trusts</a:t>
              </a:r>
            </a:p>
            <a:p>
              <a:pPr marL="91440" indent="-91440">
                <a:buFont typeface="Arial" panose="020B0604020202020204" pitchFamily="34" charset="0"/>
                <a:buChar char="•"/>
              </a:pPr>
              <a:r>
                <a:rPr lang="en-US" sz="1000" dirty="0"/>
                <a:t>21 – </a:t>
              </a:r>
              <a:r>
                <a:rPr lang="en-US" sz="1000" b="0" i="0" u="none" strike="noStrike" dirty="0">
                  <a:effectLst/>
                </a:rPr>
                <a:t>Black Lung Benefit Trusts</a:t>
              </a:r>
            </a:p>
            <a:p>
              <a:pPr marL="91440" indent="-91440">
                <a:buFont typeface="Arial" panose="020B0604020202020204" pitchFamily="34" charset="0"/>
                <a:buChar char="•"/>
              </a:pPr>
              <a:r>
                <a:rPr lang="en-US" sz="1000" dirty="0"/>
                <a:t>22 – </a:t>
              </a:r>
              <a:r>
                <a:rPr lang="en-US" sz="1000" b="0" i="0" u="none" strike="noStrike" dirty="0">
                  <a:effectLst/>
                </a:rPr>
                <a:t>Withdrawal Liability Payment Fund</a:t>
              </a:r>
            </a:p>
            <a:p>
              <a:pPr marL="91440" indent="-91440">
                <a:buFont typeface="Arial" panose="020B0604020202020204" pitchFamily="34" charset="0"/>
                <a:buChar char="•"/>
              </a:pPr>
              <a:r>
                <a:rPr lang="en-US" sz="1000" dirty="0"/>
                <a:t>26 – </a:t>
              </a:r>
              <a:r>
                <a:rPr lang="en-US" sz="1000" b="0" i="0" u="none" strike="noStrike" dirty="0">
                  <a:effectLst/>
                </a:rPr>
                <a:t>State-Sponsored Organization Providing Health Coverage for High-Risk Individuals</a:t>
              </a:r>
            </a:p>
            <a:p>
              <a:pPr marL="91440" indent="-91440">
                <a:buFont typeface="Arial" panose="020B0604020202020204" pitchFamily="34" charset="0"/>
                <a:buChar char="•"/>
              </a:pPr>
              <a:r>
                <a:rPr lang="en-US" sz="1000" dirty="0"/>
                <a:t>27 – </a:t>
              </a:r>
              <a:r>
                <a:rPr lang="en-US" sz="1000" b="0" i="0" u="none" strike="noStrike" dirty="0">
                  <a:effectLst/>
                </a:rPr>
                <a:t>State-Sponsored Workers’ Compensation Reinsurance Organization</a:t>
              </a:r>
            </a:p>
            <a:p>
              <a:pPr marL="91440" indent="-91440">
                <a:buFont typeface="Arial" panose="020B0604020202020204" pitchFamily="34" charset="0"/>
                <a:buChar char="•"/>
              </a:pPr>
              <a:r>
                <a:rPr lang="en-US" sz="1000" dirty="0"/>
                <a:t>29 – </a:t>
              </a:r>
              <a:r>
                <a:rPr lang="en-US" sz="1000" b="0" i="0" u="none" strike="noStrike" dirty="0">
                  <a:effectLst/>
                </a:rPr>
                <a:t>Qualified Nonprofit Health Insurance Issuers</a:t>
              </a:r>
              <a:endParaRPr lang="en-US" sz="1000" dirty="0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5E3FDB84-4031-E2B8-DAD4-9E29A965BBD5}"/>
                </a:ext>
              </a:extLst>
            </p:cNvPr>
            <p:cNvSpPr txBox="1"/>
            <p:nvPr/>
          </p:nvSpPr>
          <p:spPr>
            <a:xfrm>
              <a:off x="5694023" y="1251255"/>
              <a:ext cx="89434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u="sng" dirty="0"/>
                <a:t>Insurance</a:t>
              </a:r>
            </a:p>
          </p:txBody>
        </p: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337694EF-CCD0-178A-99C6-537B8C08820E}"/>
                </a:ext>
              </a:extLst>
            </p:cNvPr>
            <p:cNvCxnSpPr>
              <a:cxnSpLocks/>
            </p:cNvCxnSpPr>
            <p:nvPr/>
          </p:nvCxnSpPr>
          <p:spPr>
            <a:xfrm>
              <a:off x="5915255" y="1490480"/>
              <a:ext cx="0" cy="1488533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C17F1E9E-EBF3-DBDF-7195-1DDD448E0CEA}"/>
                </a:ext>
              </a:extLst>
            </p:cNvPr>
            <p:cNvCxnSpPr>
              <a:cxnSpLocks/>
            </p:cNvCxnSpPr>
            <p:nvPr/>
          </p:nvCxnSpPr>
          <p:spPr>
            <a:xfrm>
              <a:off x="5915255" y="1607726"/>
              <a:ext cx="190454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43430CF0-B7FB-D259-4EED-CFE1FD53EB8B}"/>
                </a:ext>
              </a:extLst>
            </p:cNvPr>
            <p:cNvCxnSpPr>
              <a:cxnSpLocks/>
            </p:cNvCxnSpPr>
            <p:nvPr/>
          </p:nvCxnSpPr>
          <p:spPr>
            <a:xfrm>
              <a:off x="5912080" y="1763301"/>
              <a:ext cx="190454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A33519EF-68C1-89E5-25FA-68E60277271E}"/>
                </a:ext>
              </a:extLst>
            </p:cNvPr>
            <p:cNvCxnSpPr>
              <a:cxnSpLocks/>
            </p:cNvCxnSpPr>
            <p:nvPr/>
          </p:nvCxnSpPr>
          <p:spPr>
            <a:xfrm>
              <a:off x="5918430" y="2068101"/>
              <a:ext cx="190454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61BC3754-FBD0-CACC-AC49-683E45646668}"/>
                </a:ext>
              </a:extLst>
            </p:cNvPr>
            <p:cNvCxnSpPr>
              <a:cxnSpLocks/>
            </p:cNvCxnSpPr>
            <p:nvPr/>
          </p:nvCxnSpPr>
          <p:spPr>
            <a:xfrm>
              <a:off x="5921605" y="2220501"/>
              <a:ext cx="190454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AF8891E4-A6FF-A747-2128-7C2D42D0BE99}"/>
                </a:ext>
              </a:extLst>
            </p:cNvPr>
            <p:cNvCxnSpPr>
              <a:cxnSpLocks/>
            </p:cNvCxnSpPr>
            <p:nvPr/>
          </p:nvCxnSpPr>
          <p:spPr>
            <a:xfrm>
              <a:off x="5918430" y="2372901"/>
              <a:ext cx="190454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38D82801-75E5-FAAB-48CF-EA7D448F6F48}"/>
                </a:ext>
              </a:extLst>
            </p:cNvPr>
            <p:cNvCxnSpPr>
              <a:cxnSpLocks/>
            </p:cNvCxnSpPr>
            <p:nvPr/>
          </p:nvCxnSpPr>
          <p:spPr>
            <a:xfrm>
              <a:off x="5918430" y="2526479"/>
              <a:ext cx="190454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FBDB2E7B-3611-0A0D-E473-C365E8B79BD0}"/>
                </a:ext>
              </a:extLst>
            </p:cNvPr>
            <p:cNvCxnSpPr>
              <a:cxnSpLocks/>
            </p:cNvCxnSpPr>
            <p:nvPr/>
          </p:nvCxnSpPr>
          <p:spPr>
            <a:xfrm>
              <a:off x="5918430" y="2683544"/>
              <a:ext cx="190454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52FEABA1-9B72-D032-42C3-0BCA9128213B}"/>
                </a:ext>
              </a:extLst>
            </p:cNvPr>
            <p:cNvCxnSpPr>
              <a:cxnSpLocks/>
            </p:cNvCxnSpPr>
            <p:nvPr/>
          </p:nvCxnSpPr>
          <p:spPr>
            <a:xfrm>
              <a:off x="5918430" y="2831278"/>
              <a:ext cx="190454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94FE7EC4-E560-840C-4122-EF0C71434D72}"/>
                </a:ext>
              </a:extLst>
            </p:cNvPr>
            <p:cNvCxnSpPr>
              <a:cxnSpLocks/>
            </p:cNvCxnSpPr>
            <p:nvPr/>
          </p:nvCxnSpPr>
          <p:spPr>
            <a:xfrm>
              <a:off x="5918430" y="2979013"/>
              <a:ext cx="190454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A1930349-79EB-0A75-A8B9-522332C8257B}"/>
              </a:ext>
            </a:extLst>
          </p:cNvPr>
          <p:cNvGrpSpPr/>
          <p:nvPr/>
        </p:nvGrpSpPr>
        <p:grpSpPr>
          <a:xfrm>
            <a:off x="5714564" y="3956318"/>
            <a:ext cx="4601659" cy="948665"/>
            <a:chOff x="5694023" y="3041918"/>
            <a:chExt cx="4601659" cy="948665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BE91F39-A87D-6826-1775-C9405684C171}"/>
                </a:ext>
              </a:extLst>
            </p:cNvPr>
            <p:cNvSpPr txBox="1"/>
            <p:nvPr/>
          </p:nvSpPr>
          <p:spPr>
            <a:xfrm>
              <a:off x="5918430" y="3282697"/>
              <a:ext cx="437725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91440">
                <a:buFont typeface="Arial" panose="020B0604020202020204" pitchFamily="34" charset="0"/>
                <a:buChar char="•"/>
              </a:pPr>
              <a:r>
                <a:rPr lang="en-US" sz="1000" dirty="0"/>
                <a:t>11 – T</a:t>
              </a:r>
              <a:r>
                <a:rPr lang="en-US" sz="1000" b="0" i="0" u="none" strike="noStrike" dirty="0">
                  <a:effectLst/>
                </a:rPr>
                <a:t>eachers' Retirement Fund Associations</a:t>
              </a:r>
            </a:p>
            <a:p>
              <a:pPr marL="171450" indent="-91440">
                <a:buFont typeface="Arial" panose="020B0604020202020204" pitchFamily="34" charset="0"/>
                <a:buChar char="•"/>
              </a:pPr>
              <a:r>
                <a:rPr lang="en-US" sz="1000" dirty="0"/>
                <a:t>18 – </a:t>
              </a:r>
              <a:r>
                <a:rPr lang="en-US" sz="1000" b="0" i="0" u="none" strike="noStrike" dirty="0">
                  <a:effectLst/>
                </a:rPr>
                <a:t>Employee Funded Pension Trust (created before June 25, 1959)</a:t>
              </a:r>
            </a:p>
            <a:p>
              <a:pPr marL="171450" indent="-91440">
                <a:buFont typeface="Arial" panose="020B0604020202020204" pitchFamily="34" charset="0"/>
                <a:buChar char="•"/>
              </a:pPr>
              <a:r>
                <a:rPr lang="en-US" sz="1000" dirty="0"/>
                <a:t>28 – </a:t>
              </a:r>
              <a:r>
                <a:rPr lang="en-US" sz="1000" b="0" i="0" u="none" strike="noStrike" dirty="0">
                  <a:effectLst/>
                </a:rPr>
                <a:t>National Railroad Retirement Investment Trust</a:t>
              </a:r>
            </a:p>
            <a:p>
              <a:pPr marL="171450" indent="-91440">
                <a:buFont typeface="Arial" panose="020B0604020202020204" pitchFamily="34" charset="0"/>
                <a:buChar char="•"/>
              </a:pPr>
              <a:r>
                <a:rPr lang="en-US" sz="1000" dirty="0"/>
                <a:t>529 Plan – Qualified State-Sponsored Tuition Programs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56154A4B-2B9D-6FE2-EFF6-82BA84A0E651}"/>
                </a:ext>
              </a:extLst>
            </p:cNvPr>
            <p:cNvSpPr txBox="1"/>
            <p:nvPr/>
          </p:nvSpPr>
          <p:spPr>
            <a:xfrm>
              <a:off x="5694023" y="3041918"/>
              <a:ext cx="317311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u="sng" dirty="0"/>
                <a:t>Pension/Retirement/Incentivized Savings</a:t>
              </a:r>
            </a:p>
          </p:txBody>
        </p: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ACF38AFC-519E-B2D8-C068-F5A9A4837D1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12080" y="3279500"/>
              <a:ext cx="5795" cy="585633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5F25B0CB-DD33-3AD1-3751-89F77A6D6A84}"/>
                </a:ext>
              </a:extLst>
            </p:cNvPr>
            <p:cNvCxnSpPr>
              <a:cxnSpLocks/>
            </p:cNvCxnSpPr>
            <p:nvPr/>
          </p:nvCxnSpPr>
          <p:spPr>
            <a:xfrm>
              <a:off x="5917875" y="3401459"/>
              <a:ext cx="190454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104AA8BE-5ACD-EC8E-19CF-06BCFC80C28D}"/>
                </a:ext>
              </a:extLst>
            </p:cNvPr>
            <p:cNvCxnSpPr>
              <a:cxnSpLocks/>
            </p:cNvCxnSpPr>
            <p:nvPr/>
          </p:nvCxnSpPr>
          <p:spPr>
            <a:xfrm>
              <a:off x="5914700" y="3552321"/>
              <a:ext cx="190454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FCB86C8E-27E9-CB21-692D-02549E31874F}"/>
                </a:ext>
              </a:extLst>
            </p:cNvPr>
            <p:cNvCxnSpPr>
              <a:cxnSpLocks/>
            </p:cNvCxnSpPr>
            <p:nvPr/>
          </p:nvCxnSpPr>
          <p:spPr>
            <a:xfrm>
              <a:off x="5912080" y="3709653"/>
              <a:ext cx="190454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F02BA9B6-25C7-1555-908A-735E756CFDB5}"/>
                </a:ext>
              </a:extLst>
            </p:cNvPr>
            <p:cNvCxnSpPr>
              <a:cxnSpLocks/>
            </p:cNvCxnSpPr>
            <p:nvPr/>
          </p:nvCxnSpPr>
          <p:spPr>
            <a:xfrm>
              <a:off x="5919614" y="3858146"/>
              <a:ext cx="190454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1A738AD6-F1C3-A2BD-BF35-42157EF8958F}"/>
              </a:ext>
            </a:extLst>
          </p:cNvPr>
          <p:cNvGrpSpPr/>
          <p:nvPr/>
        </p:nvGrpSpPr>
        <p:grpSpPr>
          <a:xfrm>
            <a:off x="5714564" y="4957071"/>
            <a:ext cx="3454134" cy="785451"/>
            <a:chOff x="5694023" y="4042671"/>
            <a:chExt cx="3454134" cy="785451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FE9536B-D99A-A0D8-A5EE-82772DB0B43E}"/>
                </a:ext>
              </a:extLst>
            </p:cNvPr>
            <p:cNvSpPr txBox="1"/>
            <p:nvPr/>
          </p:nvSpPr>
          <p:spPr>
            <a:xfrm>
              <a:off x="5983508" y="4274124"/>
              <a:ext cx="3164649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91440" indent="-91440">
                <a:buFont typeface="Arial" panose="020B0604020202020204" pitchFamily="34" charset="0"/>
                <a:buChar char="•"/>
              </a:pPr>
              <a:r>
                <a:rPr lang="en-US" sz="1000" dirty="0"/>
                <a:t>5 – </a:t>
              </a:r>
              <a:r>
                <a:rPr lang="en-US" sz="1000" b="0" i="0" u="none" strike="noStrike" dirty="0">
                  <a:effectLst/>
                </a:rPr>
                <a:t>Labor, Agricultural and Horticultural Organizations</a:t>
              </a:r>
              <a:endParaRPr lang="en-US" sz="1000" dirty="0"/>
            </a:p>
            <a:p>
              <a:pPr marL="91440" indent="-91440">
                <a:buFont typeface="Arial" panose="020B0604020202020204" pitchFamily="34" charset="0"/>
                <a:buChar char="•"/>
              </a:pPr>
              <a:r>
                <a:rPr lang="en-US" sz="1000" dirty="0"/>
                <a:t>8 – Fraternal Beneficiary Societies and Associations</a:t>
              </a:r>
            </a:p>
            <a:p>
              <a:pPr marL="91440" indent="-91440">
                <a:buFont typeface="Arial" panose="020B0604020202020204" pitchFamily="34" charset="0"/>
                <a:buChar char="•"/>
              </a:pPr>
              <a:r>
                <a:rPr lang="en-US" sz="1000" dirty="0"/>
                <a:t>23 – </a:t>
              </a:r>
              <a:r>
                <a:rPr lang="en-US" sz="1000" b="0" i="0" u="none" strike="noStrike" dirty="0">
                  <a:effectLst/>
                </a:rPr>
                <a:t>Veterans Organizations</a:t>
              </a:r>
              <a:endParaRPr lang="en-US" sz="1000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099C7444-77A7-6AED-827D-9527B8AA5BFE}"/>
                </a:ext>
              </a:extLst>
            </p:cNvPr>
            <p:cNvSpPr txBox="1"/>
            <p:nvPr/>
          </p:nvSpPr>
          <p:spPr>
            <a:xfrm>
              <a:off x="5694023" y="4042671"/>
              <a:ext cx="174765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u="sng" dirty="0"/>
                <a:t>Special Interest MMB</a:t>
              </a:r>
            </a:p>
          </p:txBody>
        </p: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8F494FC5-5786-C8CD-727B-AD5750CEAB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02649" y="4270545"/>
              <a:ext cx="6072" cy="444748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CAF416B3-C5C2-781E-2A14-8F53FB370D94}"/>
                </a:ext>
              </a:extLst>
            </p:cNvPr>
            <p:cNvCxnSpPr>
              <a:cxnSpLocks/>
            </p:cNvCxnSpPr>
            <p:nvPr/>
          </p:nvCxnSpPr>
          <p:spPr>
            <a:xfrm>
              <a:off x="5908721" y="4392504"/>
              <a:ext cx="190454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5FDF2925-8A0E-0085-0247-F6A2C56E97A7}"/>
                </a:ext>
              </a:extLst>
            </p:cNvPr>
            <p:cNvCxnSpPr>
              <a:cxnSpLocks/>
            </p:cNvCxnSpPr>
            <p:nvPr/>
          </p:nvCxnSpPr>
          <p:spPr>
            <a:xfrm>
              <a:off x="5905546" y="4543366"/>
              <a:ext cx="190454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792B1515-D5F7-24B6-3315-FA1185287419}"/>
                </a:ext>
              </a:extLst>
            </p:cNvPr>
            <p:cNvCxnSpPr>
              <a:cxnSpLocks/>
            </p:cNvCxnSpPr>
            <p:nvPr/>
          </p:nvCxnSpPr>
          <p:spPr>
            <a:xfrm>
              <a:off x="5902926" y="4700698"/>
              <a:ext cx="190454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9B2F36FB-0664-068E-DFC4-29BE0E904EFD}"/>
              </a:ext>
            </a:extLst>
          </p:cNvPr>
          <p:cNvGrpSpPr/>
          <p:nvPr/>
        </p:nvGrpSpPr>
        <p:grpSpPr>
          <a:xfrm>
            <a:off x="5714564" y="5690104"/>
            <a:ext cx="3162491" cy="645446"/>
            <a:chOff x="5694023" y="4775704"/>
            <a:chExt cx="3162491" cy="645446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057A0F1-C2C7-1DEC-2AC0-8039760AD8F1}"/>
                </a:ext>
              </a:extLst>
            </p:cNvPr>
            <p:cNvSpPr txBox="1"/>
            <p:nvPr/>
          </p:nvSpPr>
          <p:spPr>
            <a:xfrm>
              <a:off x="5983508" y="5021040"/>
              <a:ext cx="287300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91440" indent="-91440">
                <a:buFont typeface="Arial" panose="020B0604020202020204" pitchFamily="34" charset="0"/>
                <a:buChar char="•"/>
              </a:pPr>
              <a:r>
                <a:rPr lang="en-US" sz="1000" dirty="0"/>
                <a:t>20 – </a:t>
              </a:r>
              <a:r>
                <a:rPr lang="en-US" sz="1000" b="0" i="0" u="none" strike="noStrike" dirty="0">
                  <a:effectLst/>
                </a:rPr>
                <a:t>Group Legal Services Plan Organizations</a:t>
              </a:r>
            </a:p>
            <a:p>
              <a:pPr marL="91440" indent="-91440">
                <a:buFont typeface="Arial" panose="020B0604020202020204" pitchFamily="34" charset="0"/>
                <a:buChar char="•"/>
              </a:pPr>
              <a:r>
                <a:rPr lang="en-US" sz="1000" dirty="0"/>
                <a:t>24 – </a:t>
              </a:r>
              <a:r>
                <a:rPr lang="en-US" sz="1000" b="0" i="0" u="none" strike="noStrike" dirty="0">
                  <a:effectLst/>
                </a:rPr>
                <a:t>Section 4049 </a:t>
              </a:r>
              <a:r>
                <a:rPr lang="en-US" sz="1000" dirty="0"/>
                <a:t>ERISA</a:t>
              </a:r>
              <a:r>
                <a:rPr lang="en-US" sz="1000" b="0" i="0" u="none" strike="noStrike" dirty="0">
                  <a:effectLst/>
                </a:rPr>
                <a:t> Trusts</a:t>
              </a:r>
              <a:endParaRPr lang="en-US" sz="1000" dirty="0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4CC84495-F552-DF5C-96EE-BE30E0BF3717}"/>
                </a:ext>
              </a:extLst>
            </p:cNvPr>
            <p:cNvSpPr txBox="1"/>
            <p:nvPr/>
          </p:nvSpPr>
          <p:spPr>
            <a:xfrm>
              <a:off x="5694023" y="4775704"/>
              <a:ext cx="76335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u="sng" dirty="0"/>
                <a:t>Defunct</a:t>
              </a:r>
            </a:p>
          </p:txBody>
        </p: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D7831A93-3BE6-A9E0-8C3A-2DC5757AC53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02510" y="5010577"/>
              <a:ext cx="3175" cy="272821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CAF41968-AA02-6D26-EB5C-C16BBF5C0CFD}"/>
                </a:ext>
              </a:extLst>
            </p:cNvPr>
            <p:cNvCxnSpPr>
              <a:cxnSpLocks/>
            </p:cNvCxnSpPr>
            <p:nvPr/>
          </p:nvCxnSpPr>
          <p:spPr>
            <a:xfrm>
              <a:off x="5905685" y="5132536"/>
              <a:ext cx="190454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4A5FB517-0336-C693-FDC9-4D19A49277BF}"/>
                </a:ext>
              </a:extLst>
            </p:cNvPr>
            <p:cNvCxnSpPr>
              <a:cxnSpLocks/>
            </p:cNvCxnSpPr>
            <p:nvPr/>
          </p:nvCxnSpPr>
          <p:spPr>
            <a:xfrm>
              <a:off x="5902510" y="5283398"/>
              <a:ext cx="190454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478218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CF6A0-3CBE-4149-1D7E-A40A8D1F7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IRSBMF:DEDUCTIBILITY vs. Ours: </a:t>
            </a:r>
            <a:r>
              <a:rPr lang="en-US" sz="3600" dirty="0" err="1"/>
              <a:t>Donations_deductible</a:t>
            </a:r>
            <a:endParaRPr lang="en-US" sz="3600" dirty="0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021A1603-5DF2-9363-F2CA-33B4FB1BFD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783" y="1690688"/>
            <a:ext cx="6565900" cy="1879600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B47459A0-2282-CD85-073B-39E68BFE8AF7}"/>
              </a:ext>
            </a:extLst>
          </p:cNvPr>
          <p:cNvSpPr/>
          <p:nvPr/>
        </p:nvSpPr>
        <p:spPr>
          <a:xfrm>
            <a:off x="2732234" y="2739764"/>
            <a:ext cx="734472" cy="17897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D6DE2D6-072D-2189-73B2-18BA411AF4EE}"/>
              </a:ext>
            </a:extLst>
          </p:cNvPr>
          <p:cNvSpPr/>
          <p:nvPr/>
        </p:nvSpPr>
        <p:spPr>
          <a:xfrm>
            <a:off x="1148306" y="2723396"/>
            <a:ext cx="734472" cy="17897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F69BDAE-0A51-C567-D56F-E5B50DFC9275}"/>
              </a:ext>
            </a:extLst>
          </p:cNvPr>
          <p:cNvSpPr/>
          <p:nvPr/>
        </p:nvSpPr>
        <p:spPr>
          <a:xfrm>
            <a:off x="3462385" y="2739764"/>
            <a:ext cx="734472" cy="17897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8710781-247C-C6BC-C106-E8DDC46EDF87}"/>
              </a:ext>
            </a:extLst>
          </p:cNvPr>
          <p:cNvSpPr/>
          <p:nvPr/>
        </p:nvSpPr>
        <p:spPr>
          <a:xfrm>
            <a:off x="1128180" y="2995282"/>
            <a:ext cx="734472" cy="17897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D3D028B0-435D-4675-2A7D-5D63DBC62251}"/>
              </a:ext>
            </a:extLst>
          </p:cNvPr>
          <p:cNvSpPr/>
          <p:nvPr/>
        </p:nvSpPr>
        <p:spPr>
          <a:xfrm>
            <a:off x="1882778" y="2995282"/>
            <a:ext cx="734472" cy="17897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F34249B-7D19-68DC-952E-F1A9A2A2CC2C}"/>
              </a:ext>
            </a:extLst>
          </p:cNvPr>
          <p:cNvSpPr/>
          <p:nvPr/>
        </p:nvSpPr>
        <p:spPr>
          <a:xfrm>
            <a:off x="3510497" y="3233223"/>
            <a:ext cx="734472" cy="17897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EE93D85-5092-35C5-4A90-BC2F588AA76B}"/>
              </a:ext>
            </a:extLst>
          </p:cNvPr>
          <p:cNvSpPr/>
          <p:nvPr/>
        </p:nvSpPr>
        <p:spPr>
          <a:xfrm>
            <a:off x="2790638" y="3233223"/>
            <a:ext cx="734472" cy="17897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6A8C5E02-798B-D82B-441E-8E0E7A584E42}"/>
              </a:ext>
            </a:extLst>
          </p:cNvPr>
          <p:cNvSpPr/>
          <p:nvPr/>
        </p:nvSpPr>
        <p:spPr>
          <a:xfrm>
            <a:off x="1148306" y="3235950"/>
            <a:ext cx="734472" cy="17897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60FC2BD-5173-AC83-0466-69515C609B3F}"/>
              </a:ext>
            </a:extLst>
          </p:cNvPr>
          <p:cNvSpPr/>
          <p:nvPr/>
        </p:nvSpPr>
        <p:spPr>
          <a:xfrm>
            <a:off x="2732234" y="2915709"/>
            <a:ext cx="599659" cy="357809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9A36D37-ED68-DC45-850B-CDB0F250F065}"/>
              </a:ext>
            </a:extLst>
          </p:cNvPr>
          <p:cNvCxnSpPr>
            <a:cxnSpLocks/>
            <a:stCxn id="3" idx="6"/>
          </p:cNvCxnSpPr>
          <p:nvPr/>
        </p:nvCxnSpPr>
        <p:spPr>
          <a:xfrm flipV="1">
            <a:off x="3331893" y="2379785"/>
            <a:ext cx="2471030" cy="7148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208DBEE-703D-E541-DF5C-C120832CD15D}"/>
              </a:ext>
            </a:extLst>
          </p:cNvPr>
          <p:cNvSpPr txBox="1"/>
          <p:nvPr/>
        </p:nvSpPr>
        <p:spPr>
          <a:xfrm>
            <a:off x="5896707" y="4060164"/>
            <a:ext cx="590843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 don’t quite know what to make of this because you definitely can donate to a 501c8, 10.,13, and 19 as long as the funds go to a “charitable purpose”.  (501c2 I am less certain on but I think you still technically can).</a:t>
            </a:r>
          </a:p>
          <a:p>
            <a:r>
              <a:rPr lang="en-US" dirty="0"/>
              <a:t>Maybe the IRS puts “no” and “generally no but there are exceptions” all into category 2. </a:t>
            </a:r>
          </a:p>
        </p:txBody>
      </p:sp>
      <p:pic>
        <p:nvPicPr>
          <p:cNvPr id="9" name="Picture 8" descr="A white background with purple text&#10;&#10;Description automatically generated">
            <a:extLst>
              <a:ext uri="{FF2B5EF4-FFF2-40B4-BE49-F238E27FC236}">
                <a16:creationId xmlns:a16="http://schemas.microsoft.com/office/drawing/2014/main" id="{1AE5BC2C-3233-E209-85E4-BD6F0466E6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2215" y="2163432"/>
            <a:ext cx="7010400" cy="166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2554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CF6A0-3CBE-4149-1D7E-A40A8D1F7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IRSBMF:DEDUCTIBILITY vs. Ours: </a:t>
            </a:r>
            <a:r>
              <a:rPr lang="en-US" sz="3600" dirty="0" err="1"/>
              <a:t>Donations_deductible</a:t>
            </a:r>
            <a:endParaRPr lang="en-US" sz="3600" dirty="0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021A1603-5DF2-9363-F2CA-33B4FB1BFD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783" y="1690688"/>
            <a:ext cx="6565900" cy="1879600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B47459A0-2282-CD85-073B-39E68BFE8AF7}"/>
              </a:ext>
            </a:extLst>
          </p:cNvPr>
          <p:cNvSpPr/>
          <p:nvPr/>
        </p:nvSpPr>
        <p:spPr>
          <a:xfrm>
            <a:off x="2732234" y="2739764"/>
            <a:ext cx="734472" cy="17897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D6DE2D6-072D-2189-73B2-18BA411AF4EE}"/>
              </a:ext>
            </a:extLst>
          </p:cNvPr>
          <p:cNvSpPr/>
          <p:nvPr/>
        </p:nvSpPr>
        <p:spPr>
          <a:xfrm>
            <a:off x="1148306" y="2723396"/>
            <a:ext cx="734472" cy="17897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F69BDAE-0A51-C567-D56F-E5B50DFC9275}"/>
              </a:ext>
            </a:extLst>
          </p:cNvPr>
          <p:cNvSpPr/>
          <p:nvPr/>
        </p:nvSpPr>
        <p:spPr>
          <a:xfrm>
            <a:off x="3462385" y="2739764"/>
            <a:ext cx="734472" cy="17897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8710781-247C-C6BC-C106-E8DDC46EDF87}"/>
              </a:ext>
            </a:extLst>
          </p:cNvPr>
          <p:cNvSpPr/>
          <p:nvPr/>
        </p:nvSpPr>
        <p:spPr>
          <a:xfrm>
            <a:off x="1128180" y="2995282"/>
            <a:ext cx="734472" cy="17897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D3D028B0-435D-4675-2A7D-5D63DBC62251}"/>
              </a:ext>
            </a:extLst>
          </p:cNvPr>
          <p:cNvSpPr/>
          <p:nvPr/>
        </p:nvSpPr>
        <p:spPr>
          <a:xfrm>
            <a:off x="1882778" y="2995282"/>
            <a:ext cx="734472" cy="17897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F34249B-7D19-68DC-952E-F1A9A2A2CC2C}"/>
              </a:ext>
            </a:extLst>
          </p:cNvPr>
          <p:cNvSpPr/>
          <p:nvPr/>
        </p:nvSpPr>
        <p:spPr>
          <a:xfrm>
            <a:off x="3510497" y="3233223"/>
            <a:ext cx="734472" cy="17897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EE93D85-5092-35C5-4A90-BC2F588AA76B}"/>
              </a:ext>
            </a:extLst>
          </p:cNvPr>
          <p:cNvSpPr/>
          <p:nvPr/>
        </p:nvSpPr>
        <p:spPr>
          <a:xfrm>
            <a:off x="2790638" y="3233223"/>
            <a:ext cx="734472" cy="17897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6A8C5E02-798B-D82B-441E-8E0E7A584E42}"/>
              </a:ext>
            </a:extLst>
          </p:cNvPr>
          <p:cNvSpPr/>
          <p:nvPr/>
        </p:nvSpPr>
        <p:spPr>
          <a:xfrm>
            <a:off x="1148306" y="3235950"/>
            <a:ext cx="734472" cy="17897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60FC2BD-5173-AC83-0466-69515C609B3F}"/>
              </a:ext>
            </a:extLst>
          </p:cNvPr>
          <p:cNvSpPr/>
          <p:nvPr/>
        </p:nvSpPr>
        <p:spPr>
          <a:xfrm>
            <a:off x="3586906" y="2896231"/>
            <a:ext cx="599659" cy="357809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9A36D37-ED68-DC45-850B-CDB0F250F065}"/>
              </a:ext>
            </a:extLst>
          </p:cNvPr>
          <p:cNvCxnSpPr>
            <a:cxnSpLocks/>
            <a:stCxn id="3" idx="6"/>
          </p:cNvCxnSpPr>
          <p:nvPr/>
        </p:nvCxnSpPr>
        <p:spPr>
          <a:xfrm flipV="1">
            <a:off x="4186565" y="2273073"/>
            <a:ext cx="1557743" cy="8020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A white background with purple text&#10;&#10;Description automatically generated">
            <a:extLst>
              <a:ext uri="{FF2B5EF4-FFF2-40B4-BE49-F238E27FC236}">
                <a16:creationId xmlns:a16="http://schemas.microsoft.com/office/drawing/2014/main" id="{CC937EAD-8341-7860-B249-439FAEEA24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9812" y="2127251"/>
            <a:ext cx="4419410" cy="1118838"/>
          </a:xfrm>
          <a:prstGeom prst="rect">
            <a:avLst/>
          </a:prstGeom>
        </p:spPr>
      </p:pic>
      <p:pic>
        <p:nvPicPr>
          <p:cNvPr id="11" name="Picture 10" descr="A white background with black and pink text&#10;&#10;Description automatically generated">
            <a:extLst>
              <a:ext uri="{FF2B5EF4-FFF2-40B4-BE49-F238E27FC236}">
                <a16:creationId xmlns:a16="http://schemas.microsoft.com/office/drawing/2014/main" id="{80CB15EB-68A8-9CF7-5834-A5D10AFDA3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4308" y="3412201"/>
            <a:ext cx="7772400" cy="147471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EFFFDA5-89F7-78EF-4534-8850A0300ABF}"/>
              </a:ext>
            </a:extLst>
          </p:cNvPr>
          <p:cNvSpPr txBox="1"/>
          <p:nvPr/>
        </p:nvSpPr>
        <p:spPr>
          <a:xfrm>
            <a:off x="5931877" y="5521569"/>
            <a:ext cx="50174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 don’t know why a 501c3 would appear in the “no deductible donations category. Are these orgs with a revocation? </a:t>
            </a:r>
          </a:p>
        </p:txBody>
      </p:sp>
    </p:spTree>
    <p:extLst>
      <p:ext uri="{BB962C8B-B14F-4D97-AF65-F5344CB8AC3E}">
        <p14:creationId xmlns:p14="http://schemas.microsoft.com/office/powerpoint/2010/main" val="2242996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44F65-125B-4BB8-3554-FDE86799B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200" dirty="0"/>
              <a:t>IRSBMF: FOUNDATION vs. Our </a:t>
            </a:r>
            <a:r>
              <a:rPr lang="en-US" sz="4200" dirty="0" err="1"/>
              <a:t>Govt_Established</a:t>
            </a:r>
            <a:endParaRPr lang="en-US" sz="4200" dirty="0"/>
          </a:p>
        </p:txBody>
      </p:sp>
      <p:pic>
        <p:nvPicPr>
          <p:cNvPr id="5" name="Picture 4" descr="A number in a row&#10;&#10;Description automatically generated with medium confidence">
            <a:extLst>
              <a:ext uri="{FF2B5EF4-FFF2-40B4-BE49-F238E27FC236}">
                <a16:creationId xmlns:a16="http://schemas.microsoft.com/office/drawing/2014/main" id="{32CAA092-8724-D143-2CF9-17B566F1FC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058" y="1569990"/>
            <a:ext cx="2418433" cy="50593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C9FDDB9-51C7-A46B-E7C9-57FDA641F3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300" y="1208088"/>
            <a:ext cx="6223000" cy="482600"/>
          </a:xfrm>
          <a:prstGeom prst="rect">
            <a:avLst/>
          </a:prstGeom>
        </p:spPr>
      </p:pic>
      <p:pic>
        <p:nvPicPr>
          <p:cNvPr id="10" name="Picture 9" descr="A close-up of numbers&#10;&#10;Description automatically generated">
            <a:extLst>
              <a:ext uri="{FF2B5EF4-FFF2-40B4-BE49-F238E27FC236}">
                <a16:creationId xmlns:a16="http://schemas.microsoft.com/office/drawing/2014/main" id="{4AD8B92C-C411-0FD2-4EB9-381707A250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2999" y="2184400"/>
            <a:ext cx="3771900" cy="12446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CD56790-9D0A-C6F7-F3B0-0DDFAAF08100}"/>
              </a:ext>
            </a:extLst>
          </p:cNvPr>
          <p:cNvSpPr txBox="1"/>
          <p:nvPr/>
        </p:nvSpPr>
        <p:spPr>
          <a:xfrm>
            <a:off x="6748535" y="1668739"/>
            <a:ext cx="38830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is good. All federally established organizations are non-501c3s</a:t>
            </a:r>
          </a:p>
        </p:txBody>
      </p:sp>
    </p:spTree>
    <p:extLst>
      <p:ext uri="{BB962C8B-B14F-4D97-AF65-F5344CB8AC3E}">
        <p14:creationId xmlns:p14="http://schemas.microsoft.com/office/powerpoint/2010/main" val="12679545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210E66-B52C-36A7-3D14-6D4F0D2B7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IRS Status &amp; Deductibility vs Our deductible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B6D665CC-74A8-4B92-32C1-7AECCD732E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5626100" cy="2159000"/>
          </a:xfrm>
        </p:spPr>
      </p:pic>
      <p:pic>
        <p:nvPicPr>
          <p:cNvPr id="9" name="Picture 8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AA766063-1239-283F-6C7F-BA14FC3A82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9096" y="2359628"/>
            <a:ext cx="5687302" cy="77698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376E4FC-9EF0-A4B3-F881-F62370AD7019}"/>
              </a:ext>
            </a:extLst>
          </p:cNvPr>
          <p:cNvSpPr txBox="1"/>
          <p:nvPr/>
        </p:nvSpPr>
        <p:spPr>
          <a:xfrm>
            <a:off x="6824870" y="1895061"/>
            <a:ext cx="1201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IRS STATUS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2224296-BE56-05D7-1DE4-C111143CA067}"/>
              </a:ext>
            </a:extLst>
          </p:cNvPr>
          <p:cNvSpPr txBox="1"/>
          <p:nvPr/>
        </p:nvSpPr>
        <p:spPr>
          <a:xfrm>
            <a:off x="6930887" y="3405809"/>
            <a:ext cx="1960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IRS DUDUCTIBILITY</a:t>
            </a:r>
          </a:p>
        </p:txBody>
      </p:sp>
      <p:pic>
        <p:nvPicPr>
          <p:cNvPr id="12" name="Picture 11" descr="A close-up of a text&#10;&#10;Description automatically generated">
            <a:extLst>
              <a:ext uri="{FF2B5EF4-FFF2-40B4-BE49-F238E27FC236}">
                <a16:creationId xmlns:a16="http://schemas.microsoft.com/office/drawing/2014/main" id="{3DB2FC8D-9AFF-EDB8-5F61-C8C064B875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5478" y="3746908"/>
            <a:ext cx="4705066" cy="142215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8CC999C-C295-33B1-11B0-128BB991D57A}"/>
              </a:ext>
            </a:extLst>
          </p:cNvPr>
          <p:cNvSpPr txBox="1"/>
          <p:nvPr/>
        </p:nvSpPr>
        <p:spPr>
          <a:xfrm>
            <a:off x="6633952" y="5328212"/>
            <a:ext cx="2663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Our </a:t>
            </a:r>
            <a:r>
              <a:rPr lang="en-US" dirty="0" err="1"/>
              <a:t>Donations_deductible</a:t>
            </a:r>
            <a:endParaRPr lang="en-US" dirty="0"/>
          </a:p>
        </p:txBody>
      </p:sp>
      <p:pic>
        <p:nvPicPr>
          <p:cNvPr id="14" name="Picture 13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4C15F814-A856-56DC-54BB-3722D86A64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5812002"/>
            <a:ext cx="5871267" cy="87427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15C289E-1D00-0F97-D21D-363F02AFA1D7}"/>
              </a:ext>
            </a:extLst>
          </p:cNvPr>
          <p:cNvSpPr txBox="1"/>
          <p:nvPr/>
        </p:nvSpPr>
        <p:spPr>
          <a:xfrm>
            <a:off x="356288" y="6340408"/>
            <a:ext cx="61821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We can’t verify anything when IRS DEDUCTIBILITY == 0</a:t>
            </a:r>
          </a:p>
        </p:txBody>
      </p:sp>
      <p:pic>
        <p:nvPicPr>
          <p:cNvPr id="4" name="Picture 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A9A7E7AD-2EFD-0F15-8A86-9E4C294137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0263" y="4084802"/>
            <a:ext cx="5753100" cy="172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8120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3625F-7F6A-6E69-F8CC-04398C16A1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PUB78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4DEAA9-82B4-5302-51A0-6E89AE5847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0186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8397CD-3377-881D-67E6-A5F71993E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PUB78 Deductibility code vs IRS SUBSECTION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3C7B5776-F91A-236E-E221-AE127B789D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8339" y="1304718"/>
            <a:ext cx="7163297" cy="5188157"/>
          </a:xfrm>
        </p:spPr>
      </p:pic>
    </p:spTree>
    <p:extLst>
      <p:ext uri="{BB962C8B-B14F-4D97-AF65-F5344CB8AC3E}">
        <p14:creationId xmlns:p14="http://schemas.microsoft.com/office/powerpoint/2010/main" val="8642761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0ECD89-A075-842F-7C6F-7DAA1D616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PUB78 DEDUCTIBILITY vs BMF FOUNDATION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472A0EDD-6A0B-51C2-6AA6-55E30417CE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0107" y="1690688"/>
            <a:ext cx="6295552" cy="4351338"/>
          </a:xfrm>
        </p:spPr>
      </p:pic>
      <p:pic>
        <p:nvPicPr>
          <p:cNvPr id="7" name="Picture 6" descr="A screenshot of a graph&#10;&#10;Description automatically generated">
            <a:extLst>
              <a:ext uri="{FF2B5EF4-FFF2-40B4-BE49-F238E27FC236}">
                <a16:creationId xmlns:a16="http://schemas.microsoft.com/office/drawing/2014/main" id="{A069BFFA-F8C2-D837-DC2B-1BD9571C54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220"/>
          <a:stretch/>
        </p:blipFill>
        <p:spPr>
          <a:xfrm>
            <a:off x="6725659" y="1944468"/>
            <a:ext cx="4382230" cy="4097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7057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91273C-0303-68B6-EC75-B20593D20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BMF FOUNDATION VS First 2 digits of NTEE</a:t>
            </a:r>
          </a:p>
        </p:txBody>
      </p:sp>
      <p:pic>
        <p:nvPicPr>
          <p:cNvPr id="5" name="Content Placeholder 4" descr="A screenshot of a table&#10;&#10;Description automatically generated">
            <a:extLst>
              <a:ext uri="{FF2B5EF4-FFF2-40B4-BE49-F238E27FC236}">
                <a16:creationId xmlns:a16="http://schemas.microsoft.com/office/drawing/2014/main" id="{B38681A3-D25C-3261-ABEF-B56885E5D4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75565" y="1910030"/>
            <a:ext cx="9643922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ADB276D-5E62-35E6-75D7-303F3469F3DC}"/>
              </a:ext>
            </a:extLst>
          </p:cNvPr>
          <p:cNvSpPr txBox="1"/>
          <p:nvPr/>
        </p:nvSpPr>
        <p:spPr>
          <a:xfrm>
            <a:off x="618978" y="1547446"/>
            <a:ext cx="6725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Only looking at first two digits &lt; 20 (since these are the specialty orgs)</a:t>
            </a:r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C63C9C39-E580-FD34-92D9-32AB31838D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40504" y="481222"/>
            <a:ext cx="7772400" cy="659643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C6B5F65-D59B-84B6-D4E5-447144212054}"/>
              </a:ext>
            </a:extLst>
          </p:cNvPr>
          <p:cNvSpPr/>
          <p:nvPr/>
        </p:nvSpPr>
        <p:spPr>
          <a:xfrm>
            <a:off x="8529586" y="4867970"/>
            <a:ext cx="438144" cy="17775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EA4F418-5868-479B-05B2-8403FD023C13}"/>
              </a:ext>
            </a:extLst>
          </p:cNvPr>
          <p:cNvSpPr/>
          <p:nvPr/>
        </p:nvSpPr>
        <p:spPr>
          <a:xfrm>
            <a:off x="8967730" y="5045725"/>
            <a:ext cx="1319270" cy="21885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B136F74-80FB-57B9-9AFA-19665B79C129}"/>
              </a:ext>
            </a:extLst>
          </p:cNvPr>
          <p:cNvSpPr/>
          <p:nvPr/>
        </p:nvSpPr>
        <p:spPr>
          <a:xfrm>
            <a:off x="8989762" y="5826086"/>
            <a:ext cx="1297237" cy="21934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4F0C106-5679-B057-D768-8FC076B2288F}"/>
              </a:ext>
            </a:extLst>
          </p:cNvPr>
          <p:cNvSpPr/>
          <p:nvPr/>
        </p:nvSpPr>
        <p:spPr>
          <a:xfrm>
            <a:off x="7637220" y="5046214"/>
            <a:ext cx="438144" cy="21885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86C3296-0DD6-195E-A59B-F377512FD11E}"/>
              </a:ext>
            </a:extLst>
          </p:cNvPr>
          <p:cNvSpPr/>
          <p:nvPr/>
        </p:nvSpPr>
        <p:spPr>
          <a:xfrm>
            <a:off x="7637220" y="4847420"/>
            <a:ext cx="438144" cy="21885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ross 13">
            <a:extLst>
              <a:ext uri="{FF2B5EF4-FFF2-40B4-BE49-F238E27FC236}">
                <a16:creationId xmlns:a16="http://schemas.microsoft.com/office/drawing/2014/main" id="{1105037F-C9AC-5B5B-092E-06CBDEFD7345}"/>
              </a:ext>
            </a:extLst>
          </p:cNvPr>
          <p:cNvSpPr/>
          <p:nvPr/>
        </p:nvSpPr>
        <p:spPr>
          <a:xfrm rot="2669370">
            <a:off x="1770736" y="3554886"/>
            <a:ext cx="129385" cy="110339"/>
          </a:xfrm>
          <a:prstGeom prst="plus">
            <a:avLst>
              <a:gd name="adj" fmla="val 48408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ross 14">
            <a:extLst>
              <a:ext uri="{FF2B5EF4-FFF2-40B4-BE49-F238E27FC236}">
                <a16:creationId xmlns:a16="http://schemas.microsoft.com/office/drawing/2014/main" id="{CDCC5069-D054-3D81-42C8-9E2530DBBBFC}"/>
              </a:ext>
            </a:extLst>
          </p:cNvPr>
          <p:cNvSpPr/>
          <p:nvPr/>
        </p:nvSpPr>
        <p:spPr>
          <a:xfrm rot="2669370">
            <a:off x="1855547" y="3724270"/>
            <a:ext cx="129385" cy="110339"/>
          </a:xfrm>
          <a:prstGeom prst="plus">
            <a:avLst>
              <a:gd name="adj" fmla="val 48408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ross 15">
            <a:extLst>
              <a:ext uri="{FF2B5EF4-FFF2-40B4-BE49-F238E27FC236}">
                <a16:creationId xmlns:a16="http://schemas.microsoft.com/office/drawing/2014/main" id="{7D1104C0-9C38-5009-9E4C-11C082F48439}"/>
              </a:ext>
            </a:extLst>
          </p:cNvPr>
          <p:cNvSpPr/>
          <p:nvPr/>
        </p:nvSpPr>
        <p:spPr>
          <a:xfrm rot="2669370">
            <a:off x="1789046" y="3949211"/>
            <a:ext cx="129385" cy="110339"/>
          </a:xfrm>
          <a:prstGeom prst="plus">
            <a:avLst>
              <a:gd name="adj" fmla="val 48408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ross 16">
            <a:extLst>
              <a:ext uri="{FF2B5EF4-FFF2-40B4-BE49-F238E27FC236}">
                <a16:creationId xmlns:a16="http://schemas.microsoft.com/office/drawing/2014/main" id="{99B37670-87E2-6332-B6E6-8E21F28448ED}"/>
              </a:ext>
            </a:extLst>
          </p:cNvPr>
          <p:cNvSpPr/>
          <p:nvPr/>
        </p:nvSpPr>
        <p:spPr>
          <a:xfrm rot="2669370">
            <a:off x="1797358" y="4117308"/>
            <a:ext cx="129385" cy="110339"/>
          </a:xfrm>
          <a:prstGeom prst="plus">
            <a:avLst>
              <a:gd name="adj" fmla="val 48408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ross 17">
            <a:extLst>
              <a:ext uri="{FF2B5EF4-FFF2-40B4-BE49-F238E27FC236}">
                <a16:creationId xmlns:a16="http://schemas.microsoft.com/office/drawing/2014/main" id="{3A4DCE1A-617B-8AC1-301D-F97A97D1DF0A}"/>
              </a:ext>
            </a:extLst>
          </p:cNvPr>
          <p:cNvSpPr/>
          <p:nvPr/>
        </p:nvSpPr>
        <p:spPr>
          <a:xfrm rot="2669370">
            <a:off x="1815669" y="4339202"/>
            <a:ext cx="129385" cy="110339"/>
          </a:xfrm>
          <a:prstGeom prst="plus">
            <a:avLst>
              <a:gd name="adj" fmla="val 48408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ross 18">
            <a:extLst>
              <a:ext uri="{FF2B5EF4-FFF2-40B4-BE49-F238E27FC236}">
                <a16:creationId xmlns:a16="http://schemas.microsoft.com/office/drawing/2014/main" id="{02A9DDC8-A738-B58D-083F-D4A444033ADA}"/>
              </a:ext>
            </a:extLst>
          </p:cNvPr>
          <p:cNvSpPr/>
          <p:nvPr/>
        </p:nvSpPr>
        <p:spPr>
          <a:xfrm rot="2669370">
            <a:off x="1815667" y="4715630"/>
            <a:ext cx="129385" cy="110339"/>
          </a:xfrm>
          <a:prstGeom prst="plus">
            <a:avLst>
              <a:gd name="adj" fmla="val 48408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Cross 19">
            <a:extLst>
              <a:ext uri="{FF2B5EF4-FFF2-40B4-BE49-F238E27FC236}">
                <a16:creationId xmlns:a16="http://schemas.microsoft.com/office/drawing/2014/main" id="{6A9CC08F-7539-97FF-02FE-67B7D5C2CE5A}"/>
              </a:ext>
            </a:extLst>
          </p:cNvPr>
          <p:cNvSpPr/>
          <p:nvPr/>
        </p:nvSpPr>
        <p:spPr>
          <a:xfrm rot="2669370">
            <a:off x="1815667" y="5492143"/>
            <a:ext cx="129385" cy="110339"/>
          </a:xfrm>
          <a:prstGeom prst="plus">
            <a:avLst>
              <a:gd name="adj" fmla="val 48408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Cross 20">
            <a:extLst>
              <a:ext uri="{FF2B5EF4-FFF2-40B4-BE49-F238E27FC236}">
                <a16:creationId xmlns:a16="http://schemas.microsoft.com/office/drawing/2014/main" id="{877C0B6A-5B5D-8814-2E01-0E9E14A2F848}"/>
              </a:ext>
            </a:extLst>
          </p:cNvPr>
          <p:cNvSpPr/>
          <p:nvPr/>
        </p:nvSpPr>
        <p:spPr>
          <a:xfrm rot="2669370">
            <a:off x="1807353" y="5686225"/>
            <a:ext cx="129385" cy="110339"/>
          </a:xfrm>
          <a:prstGeom prst="plus">
            <a:avLst>
              <a:gd name="adj" fmla="val 48408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Cross 21">
            <a:extLst>
              <a:ext uri="{FF2B5EF4-FFF2-40B4-BE49-F238E27FC236}">
                <a16:creationId xmlns:a16="http://schemas.microsoft.com/office/drawing/2014/main" id="{072DE3AD-1F7C-F493-81E3-8E87CB1C4D85}"/>
              </a:ext>
            </a:extLst>
          </p:cNvPr>
          <p:cNvSpPr/>
          <p:nvPr/>
        </p:nvSpPr>
        <p:spPr>
          <a:xfrm rot="2669370">
            <a:off x="1026061" y="6596798"/>
            <a:ext cx="129385" cy="110339"/>
          </a:xfrm>
          <a:prstGeom prst="plus">
            <a:avLst>
              <a:gd name="adj" fmla="val 48408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3860950-2459-966A-C8A4-CACCCD03E1F9}"/>
              </a:ext>
            </a:extLst>
          </p:cNvPr>
          <p:cNvSpPr txBox="1"/>
          <p:nvPr/>
        </p:nvSpPr>
        <p:spPr>
          <a:xfrm>
            <a:off x="1097280" y="6467302"/>
            <a:ext cx="4581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= row shouldn’t exist, is likely a typo in the </a:t>
            </a:r>
            <a:r>
              <a:rPr lang="en-US" dirty="0" err="1"/>
              <a:t>bmf</a:t>
            </a:r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92DD25B-E1E5-4B8A-778A-7CEBEE224567}"/>
              </a:ext>
            </a:extLst>
          </p:cNvPr>
          <p:cNvSpPr/>
          <p:nvPr/>
        </p:nvSpPr>
        <p:spPr>
          <a:xfrm>
            <a:off x="7637220" y="5826086"/>
            <a:ext cx="438144" cy="21885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ross 24">
            <a:extLst>
              <a:ext uri="{FF2B5EF4-FFF2-40B4-BE49-F238E27FC236}">
                <a16:creationId xmlns:a16="http://schemas.microsoft.com/office/drawing/2014/main" id="{5C9F628B-72D6-7FCF-A6CC-5B9F409676E2}"/>
              </a:ext>
            </a:extLst>
          </p:cNvPr>
          <p:cNvSpPr/>
          <p:nvPr/>
        </p:nvSpPr>
        <p:spPr>
          <a:xfrm rot="2669370">
            <a:off x="1797357" y="2191687"/>
            <a:ext cx="129385" cy="110339"/>
          </a:xfrm>
          <a:prstGeom prst="plus">
            <a:avLst>
              <a:gd name="adj" fmla="val 48408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0188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9B981-D54C-79B6-19B7-679B2AEBAD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FOUNDATION == “10” &amp; NTEE two digit &lt; 20</a:t>
            </a:r>
          </a:p>
        </p:txBody>
      </p:sp>
      <p:pic>
        <p:nvPicPr>
          <p:cNvPr id="5" name="Content Placeholder 4" descr="A close up of a computer code&#10;&#10;Description automatically generated">
            <a:extLst>
              <a:ext uri="{FF2B5EF4-FFF2-40B4-BE49-F238E27FC236}">
                <a16:creationId xmlns:a16="http://schemas.microsoft.com/office/drawing/2014/main" id="{DE4B2C03-8B03-37BA-898C-623A20309D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430276"/>
            <a:ext cx="7035800" cy="22860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ADDF89-F272-2117-370A-B2AE2D7E69C4}"/>
              </a:ext>
            </a:extLst>
          </p:cNvPr>
          <p:cNvSpPr txBox="1"/>
          <p:nvPr/>
        </p:nvSpPr>
        <p:spPr>
          <a:xfrm>
            <a:off x="981635" y="1963271"/>
            <a:ext cx="4215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 is “religion related” so that makes sense. </a:t>
            </a:r>
          </a:p>
        </p:txBody>
      </p:sp>
    </p:spTree>
    <p:extLst>
      <p:ext uri="{BB962C8B-B14F-4D97-AF65-F5344CB8AC3E}">
        <p14:creationId xmlns:p14="http://schemas.microsoft.com/office/powerpoint/2010/main" val="40184942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9B981-D54C-79B6-19B7-679B2AEBAD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FOUNDATION == “11” &amp; NTEE two digit &lt; 20</a:t>
            </a:r>
          </a:p>
        </p:txBody>
      </p:sp>
      <p:pic>
        <p:nvPicPr>
          <p:cNvPr id="4" name="Picture 3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8A1CC4DB-4B91-D1E9-ED2F-A1E4F8875E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46412"/>
            <a:ext cx="7772400" cy="413954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781F5D6-C200-2C6D-E4BE-DF3062F556C8}"/>
              </a:ext>
            </a:extLst>
          </p:cNvPr>
          <p:cNvSpPr txBox="1"/>
          <p:nvPr/>
        </p:nvSpPr>
        <p:spPr>
          <a:xfrm>
            <a:off x="8124540" y="1690688"/>
            <a:ext cx="455772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Most of these are group B which is good. </a:t>
            </a:r>
          </a:p>
          <a:p>
            <a:r>
              <a:rPr lang="en-US" dirty="0"/>
              <a:t>However, we would ideally want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twodigit</a:t>
            </a:r>
            <a:r>
              <a:rPr lang="en-US" dirty="0"/>
              <a:t> ==11 be FOUNDATION ==21,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twodigit</a:t>
            </a:r>
            <a:r>
              <a:rPr lang="en-US" dirty="0"/>
              <a:t> ==12 be FOUNDATION ==22,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twodigit</a:t>
            </a:r>
            <a:r>
              <a:rPr lang="en-US" dirty="0"/>
              <a:t> ==13 be FOUNDATION ==23 or 24,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03316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7A7047-B81B-D80B-BEF1-5B06AA869A6E}"/>
              </a:ext>
            </a:extLst>
          </p:cNvPr>
          <p:cNvSpPr txBox="1"/>
          <p:nvPr/>
        </p:nvSpPr>
        <p:spPr>
          <a:xfrm>
            <a:off x="348375" y="404776"/>
            <a:ext cx="270587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 – corporations organized under act of of congress federal credit unions and national farm assoc.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8DE13A-7579-A1AC-2B16-7EE109240559}"/>
              </a:ext>
            </a:extLst>
          </p:cNvPr>
          <p:cNvSpPr txBox="1"/>
          <p:nvPr/>
        </p:nvSpPr>
        <p:spPr>
          <a:xfrm>
            <a:off x="9658446" y="1573560"/>
            <a:ext cx="27058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2- title holding corporations for exempt organizations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DFE80CD-31F1-E4E9-5074-244488598BA2}"/>
              </a:ext>
            </a:extLst>
          </p:cNvPr>
          <p:cNvSpPr txBox="1"/>
          <p:nvPr/>
        </p:nvSpPr>
        <p:spPr>
          <a:xfrm>
            <a:off x="4433246" y="6009010"/>
            <a:ext cx="270587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4 - </a:t>
            </a:r>
            <a:r>
              <a:rPr lang="en-US" sz="1000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Civic Leagues, Social Welfare Organizations, and Local Associations of Employees</a:t>
            </a:r>
            <a:endParaRPr lang="en-US" sz="1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4788E98-7B8A-3F7E-F27F-802B73DDB9AD}"/>
              </a:ext>
            </a:extLst>
          </p:cNvPr>
          <p:cNvSpPr txBox="1"/>
          <p:nvPr/>
        </p:nvSpPr>
        <p:spPr>
          <a:xfrm>
            <a:off x="3311224" y="2396417"/>
            <a:ext cx="34670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</a:rPr>
              <a:t>5 - </a:t>
            </a:r>
            <a:r>
              <a:rPr lang="en-US" sz="1000" b="0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Labor, Agricultural and Horticultural Organizations</a:t>
            </a:r>
            <a:endParaRPr lang="en-US" sz="1000"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403C1FA-A02B-B476-7E17-16CE4BB1BF51}"/>
              </a:ext>
            </a:extLst>
          </p:cNvPr>
          <p:cNvSpPr txBox="1"/>
          <p:nvPr/>
        </p:nvSpPr>
        <p:spPr>
          <a:xfrm>
            <a:off x="4420821" y="5546760"/>
            <a:ext cx="27307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</a:rPr>
              <a:t>6- </a:t>
            </a:r>
            <a:r>
              <a:rPr lang="en-US" sz="1000" b="0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Business Leagues, Chambers of Commerce, Real Estate Boards</a:t>
            </a:r>
            <a:endParaRPr lang="en-US" sz="1000" dirty="0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24C098-5A5C-08D1-1E31-42FBCE7A4594}"/>
              </a:ext>
            </a:extLst>
          </p:cNvPr>
          <p:cNvSpPr txBox="1"/>
          <p:nvPr/>
        </p:nvSpPr>
        <p:spPr>
          <a:xfrm>
            <a:off x="3926122" y="900602"/>
            <a:ext cx="202651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</a:rPr>
              <a:t>7- </a:t>
            </a:r>
            <a:r>
              <a:rPr lang="en-US" sz="1000" b="0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Social and Recreational Clubs</a:t>
            </a:r>
            <a:endParaRPr lang="en-US" sz="1000" dirty="0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3D4FC79-38FC-1B5E-85C6-F756A9A58E02}"/>
              </a:ext>
            </a:extLst>
          </p:cNvPr>
          <p:cNvSpPr txBox="1"/>
          <p:nvPr/>
        </p:nvSpPr>
        <p:spPr>
          <a:xfrm>
            <a:off x="3304780" y="2624772"/>
            <a:ext cx="307648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8 - </a:t>
            </a:r>
            <a:r>
              <a:rPr lang="en-US" sz="1000" b="0" i="0" u="none" strike="noStrike" dirty="0">
                <a:solidFill>
                  <a:srgbClr val="795CB2"/>
                </a:solidFill>
                <a:effectLst/>
                <a:latin typeface="Arial" panose="020B0604020202020204" pitchFamily="34" charset="0"/>
                <a:hlinkClick r:id="rId2"/>
              </a:rPr>
              <a:t>Fraternal Beneficiary Societies and Associations</a:t>
            </a:r>
            <a:endParaRPr lang="en-US" sz="10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1FE0C70-B41A-A539-5F35-C15BBF727CDB}"/>
              </a:ext>
            </a:extLst>
          </p:cNvPr>
          <p:cNvSpPr txBox="1"/>
          <p:nvPr/>
        </p:nvSpPr>
        <p:spPr>
          <a:xfrm>
            <a:off x="3311224" y="2869179"/>
            <a:ext cx="29065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9 - </a:t>
            </a:r>
            <a:r>
              <a:rPr lang="en-US" sz="1000" b="0" i="0" u="none" strike="noStrike" dirty="0">
                <a:solidFill>
                  <a:srgbClr val="795CB2"/>
                </a:solidFill>
                <a:effectLst/>
                <a:latin typeface="Arial" panose="020B0604020202020204" pitchFamily="34" charset="0"/>
                <a:hlinkClick r:id="rId3"/>
              </a:rPr>
              <a:t>Voluntary Employee Beneficiary Associations</a:t>
            </a:r>
            <a:endParaRPr lang="en-US" sz="10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CB21798-5D5E-FB2A-B828-EFA4B79F96FE}"/>
              </a:ext>
            </a:extLst>
          </p:cNvPr>
          <p:cNvSpPr txBox="1"/>
          <p:nvPr/>
        </p:nvSpPr>
        <p:spPr>
          <a:xfrm>
            <a:off x="3858662" y="1111899"/>
            <a:ext cx="30444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</a:rPr>
              <a:t>10 - </a:t>
            </a:r>
            <a:r>
              <a:rPr lang="en-US" sz="1000" b="0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Domestic Fraternal Societies and Associations</a:t>
            </a:r>
            <a:endParaRPr lang="en-US" sz="1000" dirty="0">
              <a:solidFill>
                <a:srgbClr val="FF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4899960-8A09-7054-7FB8-F4783A92E74E}"/>
              </a:ext>
            </a:extLst>
          </p:cNvPr>
          <p:cNvSpPr txBox="1"/>
          <p:nvPr/>
        </p:nvSpPr>
        <p:spPr>
          <a:xfrm>
            <a:off x="3281715" y="3157017"/>
            <a:ext cx="267092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11 - t</a:t>
            </a:r>
            <a:r>
              <a:rPr lang="en-US" sz="1000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eachers' Retirement Fund Associations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0A9926A-F473-51D9-FCFA-9C359F17DAFB}"/>
              </a:ext>
            </a:extLst>
          </p:cNvPr>
          <p:cNvSpPr txBox="1"/>
          <p:nvPr/>
        </p:nvSpPr>
        <p:spPr>
          <a:xfrm>
            <a:off x="3281715" y="3407495"/>
            <a:ext cx="29887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12 - </a:t>
            </a:r>
            <a:r>
              <a:rPr lang="en-US" sz="1000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Benevolent Life Insurance Associations, Mutual Ditch or Irrigation Companies, Mutual or </a:t>
            </a:r>
            <a:r>
              <a:rPr lang="en-US" sz="1000" b="0" i="0" u="none" strike="noStrike" dirty="0">
                <a:solidFill>
                  <a:srgbClr val="795CB2"/>
                </a:solidFill>
                <a:effectLst/>
                <a:latin typeface="Arial" panose="020B0604020202020204" pitchFamily="34" charset="0"/>
                <a:hlinkClick r:id="rId4" tooltip="Utility cooperative"/>
              </a:rPr>
              <a:t>Cooperative Telephone Companies</a:t>
            </a:r>
            <a:r>
              <a:rPr lang="en-US" sz="1000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and Like Organizations</a:t>
            </a:r>
            <a:endParaRPr lang="en-US" sz="10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C2B3954-2FB7-2801-86EA-4ED586097C37}"/>
              </a:ext>
            </a:extLst>
          </p:cNvPr>
          <p:cNvSpPr txBox="1"/>
          <p:nvPr/>
        </p:nvSpPr>
        <p:spPr>
          <a:xfrm>
            <a:off x="3191818" y="4089586"/>
            <a:ext cx="16482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</a:rPr>
              <a:t>13 - </a:t>
            </a:r>
            <a:r>
              <a:rPr lang="en-US" sz="1000" b="0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Cemetery</a:t>
            </a:r>
            <a:r>
              <a:rPr lang="en-US" sz="1000" b="0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 Companies</a:t>
            </a:r>
            <a:endParaRPr lang="en-US" sz="1000" dirty="0">
              <a:solidFill>
                <a:srgbClr val="FF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7703DE9-C2E2-C074-D39D-D53E990A8A0E}"/>
              </a:ext>
            </a:extLst>
          </p:cNvPr>
          <p:cNvSpPr txBox="1"/>
          <p:nvPr/>
        </p:nvSpPr>
        <p:spPr>
          <a:xfrm>
            <a:off x="231162" y="2176082"/>
            <a:ext cx="29145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14 - </a:t>
            </a:r>
            <a:r>
              <a:rPr lang="en-US" sz="1000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State-Chartered </a:t>
            </a:r>
            <a:r>
              <a:rPr lang="en-US" sz="1000" b="0" i="0" u="none" strike="noStrike" dirty="0">
                <a:solidFill>
                  <a:srgbClr val="795CB2"/>
                </a:solidFill>
                <a:effectLst/>
                <a:latin typeface="Arial" panose="020B0604020202020204" pitchFamily="34" charset="0"/>
                <a:hlinkClick r:id="rId6" tooltip="Credit Union"/>
              </a:rPr>
              <a:t>Credit Unions</a:t>
            </a:r>
            <a:r>
              <a:rPr lang="en-US" sz="1000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Mutual Reserve Funds</a:t>
            </a:r>
            <a:endParaRPr lang="en-US" sz="10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3F7B69F-D26B-3D33-1B40-0ADCB66011D2}"/>
              </a:ext>
            </a:extLst>
          </p:cNvPr>
          <p:cNvSpPr txBox="1"/>
          <p:nvPr/>
        </p:nvSpPr>
        <p:spPr>
          <a:xfrm>
            <a:off x="55443" y="6509551"/>
            <a:ext cx="297228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15 - </a:t>
            </a:r>
            <a:r>
              <a:rPr lang="en-US" sz="1000" b="0" i="0" u="none" strike="noStrike" dirty="0">
                <a:solidFill>
                  <a:srgbClr val="795CB2"/>
                </a:solidFill>
                <a:effectLst/>
                <a:latin typeface="Arial" panose="020B0604020202020204" pitchFamily="34" charset="0"/>
                <a:hlinkClick r:id="rId7"/>
              </a:rPr>
              <a:t>Mutual Insurance</a:t>
            </a:r>
            <a:r>
              <a:rPr lang="en-US" sz="1000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Companies or Associations</a:t>
            </a:r>
            <a:endParaRPr lang="en-US" sz="10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9CC48B7-405B-D791-5C0D-EBCF133D5B7D}"/>
              </a:ext>
            </a:extLst>
          </p:cNvPr>
          <p:cNvSpPr txBox="1"/>
          <p:nvPr/>
        </p:nvSpPr>
        <p:spPr>
          <a:xfrm>
            <a:off x="121255" y="5047429"/>
            <a:ext cx="352372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16 - </a:t>
            </a:r>
            <a:r>
              <a:rPr lang="en-US" sz="1000" b="0" i="0" u="none" strike="noStrike" dirty="0">
                <a:solidFill>
                  <a:srgbClr val="795CB2"/>
                </a:solidFill>
                <a:effectLst/>
                <a:latin typeface="Arial" panose="020B0604020202020204" pitchFamily="34" charset="0"/>
                <a:hlinkClick r:id="rId8"/>
              </a:rPr>
              <a:t>Cooperative Organizations</a:t>
            </a:r>
            <a:r>
              <a:rPr lang="en-US" sz="1000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to Finance Crop Operations</a:t>
            </a:r>
            <a:endParaRPr lang="en-US" sz="10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073EC44-C460-7223-2E25-6C1E5882F837}"/>
              </a:ext>
            </a:extLst>
          </p:cNvPr>
          <p:cNvSpPr txBox="1"/>
          <p:nvPr/>
        </p:nvSpPr>
        <p:spPr>
          <a:xfrm>
            <a:off x="6425513" y="2466094"/>
            <a:ext cx="29081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17 - </a:t>
            </a:r>
            <a:r>
              <a:rPr lang="en-US" sz="1000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Supplemental Unemployment Benefit Trusts</a:t>
            </a:r>
            <a:endParaRPr lang="en-US" sz="10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D9CAD2F-17F7-D8C2-35F0-E3F8C21DE526}"/>
              </a:ext>
            </a:extLst>
          </p:cNvPr>
          <p:cNvSpPr txBox="1"/>
          <p:nvPr/>
        </p:nvSpPr>
        <p:spPr>
          <a:xfrm>
            <a:off x="6425513" y="2662212"/>
            <a:ext cx="405431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18.- </a:t>
            </a:r>
            <a:r>
              <a:rPr lang="en-US" sz="1000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Employee Funded Pension Trust (created before June 25, 1959)</a:t>
            </a:r>
            <a:endParaRPr lang="en-US" sz="10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14DCD38-3638-1D83-7C85-894BF4CF32AF}"/>
              </a:ext>
            </a:extLst>
          </p:cNvPr>
          <p:cNvSpPr txBox="1"/>
          <p:nvPr/>
        </p:nvSpPr>
        <p:spPr>
          <a:xfrm>
            <a:off x="3857038" y="1299612"/>
            <a:ext cx="438934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</a:rPr>
              <a:t>19 - </a:t>
            </a:r>
            <a:r>
              <a:rPr lang="en-US" sz="1000" b="0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Post or Organization of Past or Present Members of the </a:t>
            </a:r>
            <a:r>
              <a:rPr lang="en-US" sz="1000" b="0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  <a:hlinkClick r:id="rId9" tooltip="United States Armed Forces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Armed Forces</a:t>
            </a:r>
            <a:endParaRPr lang="en-US" sz="1000" dirty="0">
              <a:solidFill>
                <a:srgbClr val="FF0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9F4BB50-D2E9-A5C4-A40A-4076B162DB7A}"/>
              </a:ext>
            </a:extLst>
          </p:cNvPr>
          <p:cNvSpPr txBox="1"/>
          <p:nvPr/>
        </p:nvSpPr>
        <p:spPr>
          <a:xfrm>
            <a:off x="6449842" y="2919334"/>
            <a:ext cx="275107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20 - </a:t>
            </a:r>
            <a:r>
              <a:rPr lang="en-US" sz="1000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Group Legal Services Plan Organizations</a:t>
            </a:r>
            <a:endParaRPr lang="en-US" sz="10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12D37EE-91A8-09D5-8E6C-2896DA90131D}"/>
              </a:ext>
            </a:extLst>
          </p:cNvPr>
          <p:cNvSpPr txBox="1"/>
          <p:nvPr/>
        </p:nvSpPr>
        <p:spPr>
          <a:xfrm>
            <a:off x="9702202" y="457842"/>
            <a:ext cx="186461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21 - </a:t>
            </a:r>
            <a:r>
              <a:rPr lang="en-US" sz="1000" b="0" i="0" u="none" strike="noStrike" dirty="0">
                <a:solidFill>
                  <a:srgbClr val="795CB2"/>
                </a:solidFill>
                <a:effectLst/>
                <a:latin typeface="Arial" panose="020B0604020202020204" pitchFamily="34" charset="0"/>
                <a:hlinkClick r:id="rId10"/>
              </a:rPr>
              <a:t>Black Lung</a:t>
            </a:r>
            <a:r>
              <a:rPr lang="en-US" sz="1000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Benefit Trusts</a:t>
            </a:r>
            <a:endParaRPr lang="en-US" sz="10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08854E6-2519-61F1-4393-10F04F5315FA}"/>
              </a:ext>
            </a:extLst>
          </p:cNvPr>
          <p:cNvSpPr txBox="1"/>
          <p:nvPr/>
        </p:nvSpPr>
        <p:spPr>
          <a:xfrm>
            <a:off x="6404544" y="3104441"/>
            <a:ext cx="23711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22 - </a:t>
            </a:r>
            <a:r>
              <a:rPr lang="en-US" sz="1000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Withdrawal Liability Payment Fund</a:t>
            </a:r>
            <a:endParaRPr lang="en-US" sz="10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3A3FDB9-8EAF-2E65-E13F-88731F3F11EA}"/>
              </a:ext>
            </a:extLst>
          </p:cNvPr>
          <p:cNvSpPr txBox="1"/>
          <p:nvPr/>
        </p:nvSpPr>
        <p:spPr>
          <a:xfrm>
            <a:off x="6449842" y="4046739"/>
            <a:ext cx="181171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</a:rPr>
              <a:t>23 - </a:t>
            </a:r>
            <a:r>
              <a:rPr lang="en-US" sz="1000" b="0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Veterans Organizations</a:t>
            </a:r>
            <a:r>
              <a:rPr lang="en-US" sz="1000" b="0" i="0" u="none" strike="noStrike" baseline="30000" dirty="0">
                <a:solidFill>
                  <a:srgbClr val="FF0000"/>
                </a:solidFill>
                <a:effectLst/>
                <a:latin typeface="Arial" panose="020B0604020202020204" pitchFamily="34" charset="0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[c</a:t>
            </a:r>
            <a:endParaRPr lang="en-US" sz="1000" dirty="0">
              <a:solidFill>
                <a:srgbClr val="FF0000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410CD93-CF5F-707D-A22B-502D1AC77F0E}"/>
              </a:ext>
            </a:extLst>
          </p:cNvPr>
          <p:cNvSpPr txBox="1"/>
          <p:nvPr/>
        </p:nvSpPr>
        <p:spPr>
          <a:xfrm>
            <a:off x="9702202" y="732419"/>
            <a:ext cx="196399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24 - </a:t>
            </a:r>
            <a:r>
              <a:rPr lang="en-US" sz="1000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Section 4049 </a:t>
            </a:r>
            <a:r>
              <a:rPr lang="en-US" sz="1000" b="0" i="0" u="none" strike="noStrike" dirty="0">
                <a:solidFill>
                  <a:srgbClr val="795CB2"/>
                </a:solidFill>
                <a:effectLst/>
                <a:latin typeface="Arial" panose="020B0604020202020204" pitchFamily="34" charset="0"/>
                <a:hlinkClick r:id="rId12" tooltip="Employee Retirement Income Security Act"/>
              </a:rPr>
              <a:t>ERISA</a:t>
            </a:r>
            <a:r>
              <a:rPr lang="en-US" sz="1000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Trusts</a:t>
            </a:r>
            <a:endParaRPr lang="en-US" sz="10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812DDBA-0B0A-803A-60BE-07B310649B17}"/>
              </a:ext>
            </a:extLst>
          </p:cNvPr>
          <p:cNvSpPr txBox="1"/>
          <p:nvPr/>
        </p:nvSpPr>
        <p:spPr>
          <a:xfrm>
            <a:off x="9702202" y="1006996"/>
            <a:ext cx="241832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25 - </a:t>
            </a:r>
            <a:r>
              <a:rPr lang="en-US" sz="1000" b="0" i="0" u="none" strike="noStrike" dirty="0">
                <a:solidFill>
                  <a:srgbClr val="795CB2"/>
                </a:solidFill>
                <a:effectLst/>
                <a:latin typeface="Arial" panose="020B0604020202020204" pitchFamily="34" charset="0"/>
                <a:hlinkClick r:id="rId13" tooltip="Real Property"/>
              </a:rPr>
              <a:t>Real Property</a:t>
            </a:r>
            <a:r>
              <a:rPr lang="en-US" sz="1000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US" sz="1000" b="0" i="0" u="none" strike="noStrike" dirty="0">
                <a:solidFill>
                  <a:srgbClr val="795CB2"/>
                </a:solidFill>
                <a:effectLst/>
                <a:latin typeface="Arial" panose="020B0604020202020204" pitchFamily="34" charset="0"/>
                <a:hlinkClick r:id="rId14" tooltip="Title (property)"/>
              </a:rPr>
              <a:t>Title</a:t>
            </a:r>
            <a:r>
              <a:rPr lang="en-US" sz="1000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-Holding Corporations or Trusts with Multiple Parents</a:t>
            </a:r>
            <a:endParaRPr lang="en-US" sz="10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0D81984-22E0-167E-0609-CF1B7A8016B4}"/>
              </a:ext>
            </a:extLst>
          </p:cNvPr>
          <p:cNvSpPr txBox="1"/>
          <p:nvPr/>
        </p:nvSpPr>
        <p:spPr>
          <a:xfrm>
            <a:off x="235028" y="1536345"/>
            <a:ext cx="220994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26 - </a:t>
            </a:r>
            <a:r>
              <a:rPr lang="en-US" sz="1000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State-Sponsored Organization Providing Health Coverage for High-Risk Individuals</a:t>
            </a:r>
            <a:endParaRPr lang="en-US" sz="10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546DAFC-8CCD-D031-33F1-6F9CB5968C42}"/>
              </a:ext>
            </a:extLst>
          </p:cNvPr>
          <p:cNvSpPr txBox="1"/>
          <p:nvPr/>
        </p:nvSpPr>
        <p:spPr>
          <a:xfrm>
            <a:off x="263294" y="1073336"/>
            <a:ext cx="25565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27 - </a:t>
            </a:r>
            <a:r>
              <a:rPr lang="en-US" sz="1000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State-Sponsored Workers' Compensation </a:t>
            </a:r>
            <a:r>
              <a:rPr lang="en-US" sz="1000" b="0" i="0" u="none" strike="noStrike" dirty="0">
                <a:solidFill>
                  <a:srgbClr val="795CB2"/>
                </a:solidFill>
                <a:effectLst/>
                <a:latin typeface="Arial" panose="020B0604020202020204" pitchFamily="34" charset="0"/>
                <a:hlinkClick r:id="rId15" tooltip="Reinsurance"/>
              </a:rPr>
              <a:t>Reinsurance</a:t>
            </a:r>
            <a:r>
              <a:rPr lang="en-US" sz="1000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Organization</a:t>
            </a:r>
            <a:endParaRPr lang="en-US" sz="10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059B717-4B3F-3A11-C0DB-E1806EC0A188}"/>
              </a:ext>
            </a:extLst>
          </p:cNvPr>
          <p:cNvSpPr txBox="1"/>
          <p:nvPr/>
        </p:nvSpPr>
        <p:spPr>
          <a:xfrm>
            <a:off x="6368089" y="3383997"/>
            <a:ext cx="303801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28 - </a:t>
            </a:r>
            <a:r>
              <a:rPr lang="en-US" sz="1000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National </a:t>
            </a:r>
            <a:r>
              <a:rPr lang="en-US" sz="1000" b="0" i="0" u="none" strike="noStrike" dirty="0">
                <a:solidFill>
                  <a:srgbClr val="795CB2"/>
                </a:solidFill>
                <a:effectLst/>
                <a:latin typeface="Arial" panose="020B0604020202020204" pitchFamily="34" charset="0"/>
                <a:hlinkClick r:id="rId16" tooltip="Railroad Retirement Board"/>
              </a:rPr>
              <a:t>Railroad Retirement</a:t>
            </a:r>
            <a:r>
              <a:rPr lang="en-US" sz="1000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Investment Trust</a:t>
            </a:r>
            <a:endParaRPr lang="en-US" sz="10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27681BF-A302-B565-ECE0-B84712C34308}"/>
              </a:ext>
            </a:extLst>
          </p:cNvPr>
          <p:cNvSpPr txBox="1"/>
          <p:nvPr/>
        </p:nvSpPr>
        <p:spPr>
          <a:xfrm>
            <a:off x="6368089" y="3689354"/>
            <a:ext cx="29145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29 - </a:t>
            </a:r>
            <a:r>
              <a:rPr lang="en-US" sz="1000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Qualified Nonprofit Health Insurance Issuers</a:t>
            </a:r>
            <a:endParaRPr lang="en-US" sz="10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DE52EE4-D68A-E8F8-7131-831222AD972F}"/>
              </a:ext>
            </a:extLst>
          </p:cNvPr>
          <p:cNvSpPr txBox="1"/>
          <p:nvPr/>
        </p:nvSpPr>
        <p:spPr>
          <a:xfrm>
            <a:off x="404037" y="95693"/>
            <a:ext cx="2463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Government Sponsored 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97C4503-13CF-19E9-C757-D85B2700B112}"/>
              </a:ext>
            </a:extLst>
          </p:cNvPr>
          <p:cNvSpPr txBox="1"/>
          <p:nvPr/>
        </p:nvSpPr>
        <p:spPr>
          <a:xfrm>
            <a:off x="9642273" y="25291"/>
            <a:ext cx="2320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Trust and Grantmaking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E71049D-BD2E-32C7-78CF-3798E0DF0CB2}"/>
              </a:ext>
            </a:extLst>
          </p:cNvPr>
          <p:cNvSpPr txBox="1"/>
          <p:nvPr/>
        </p:nvSpPr>
        <p:spPr>
          <a:xfrm>
            <a:off x="4714660" y="212843"/>
            <a:ext cx="1381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Membership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2BA8F42-C6F4-0695-7FA1-536B8C5E16A3}"/>
              </a:ext>
            </a:extLst>
          </p:cNvPr>
          <p:cNvSpPr txBox="1"/>
          <p:nvPr/>
        </p:nvSpPr>
        <p:spPr>
          <a:xfrm>
            <a:off x="8943956" y="5210154"/>
            <a:ext cx="22470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Political Organizations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6A4F4B2-0BF7-C876-3618-F6E433A073C9}"/>
              </a:ext>
            </a:extLst>
          </p:cNvPr>
          <p:cNvSpPr txBox="1"/>
          <p:nvPr/>
        </p:nvSpPr>
        <p:spPr>
          <a:xfrm>
            <a:off x="9208028" y="5622552"/>
            <a:ext cx="1640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527 – political organizations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4503B8D-DD43-728B-EDDC-D4B7049E8B1C}"/>
              </a:ext>
            </a:extLst>
          </p:cNvPr>
          <p:cNvSpPr txBox="1"/>
          <p:nvPr/>
        </p:nvSpPr>
        <p:spPr>
          <a:xfrm>
            <a:off x="43783" y="4648101"/>
            <a:ext cx="37895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Cooperative or Community Ownership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CB4B6B2-17E3-6B75-A0BE-831BD4AFE4B3}"/>
              </a:ext>
            </a:extLst>
          </p:cNvPr>
          <p:cNvSpPr txBox="1"/>
          <p:nvPr/>
        </p:nvSpPr>
        <p:spPr>
          <a:xfrm>
            <a:off x="65488" y="5356781"/>
            <a:ext cx="24913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0" i="0" u="none" strike="noStrike" dirty="0">
                <a:solidFill>
                  <a:srgbClr val="013159"/>
                </a:solidFill>
                <a:effectLst/>
                <a:latin typeface="sans-pro-bold"/>
              </a:rPr>
              <a:t>501(d) – Religious and apostolic associations</a:t>
            </a:r>
          </a:p>
          <a:p>
            <a:endParaRPr 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3C734BC-EA15-3DE1-C046-967E69B0A0F6}"/>
              </a:ext>
            </a:extLst>
          </p:cNvPr>
          <p:cNvSpPr txBox="1"/>
          <p:nvPr/>
        </p:nvSpPr>
        <p:spPr>
          <a:xfrm>
            <a:off x="43783" y="5626776"/>
            <a:ext cx="287129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0" i="0" u="none" strike="noStrike" dirty="0">
                <a:solidFill>
                  <a:srgbClr val="013159"/>
                </a:solidFill>
                <a:effectLst/>
                <a:latin typeface="sans-pro-bold"/>
              </a:rPr>
              <a:t> 501(e) – Cooperative hospital service organizations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ED90379-52B3-A92A-6909-210F2905BABA}"/>
              </a:ext>
            </a:extLst>
          </p:cNvPr>
          <p:cNvSpPr txBox="1"/>
          <p:nvPr/>
        </p:nvSpPr>
        <p:spPr>
          <a:xfrm>
            <a:off x="65488" y="5885899"/>
            <a:ext cx="33040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0" i="0" u="none" strike="noStrike" dirty="0">
                <a:solidFill>
                  <a:srgbClr val="013159"/>
                </a:solidFill>
                <a:effectLst/>
                <a:latin typeface="sans-pro-bold"/>
              </a:rPr>
              <a:t>501(f) – Cooperative service organizations of operating educational organizations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F55112F-05CD-5C79-FF22-6B2F47DCFC34}"/>
              </a:ext>
            </a:extLst>
          </p:cNvPr>
          <p:cNvSpPr txBox="1"/>
          <p:nvPr/>
        </p:nvSpPr>
        <p:spPr>
          <a:xfrm>
            <a:off x="47527" y="6275825"/>
            <a:ext cx="17315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0" i="0" u="none" strike="noStrike" dirty="0">
                <a:solidFill>
                  <a:srgbClr val="013159"/>
                </a:solidFill>
                <a:effectLst/>
                <a:latin typeface="sans-pro-bold"/>
              </a:rPr>
              <a:t> 501(n) – Charitable risk pools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B7B072E-1BCE-3656-647B-4EEAA6FE6FC3}"/>
              </a:ext>
            </a:extLst>
          </p:cNvPr>
          <p:cNvSpPr txBox="1"/>
          <p:nvPr/>
        </p:nvSpPr>
        <p:spPr>
          <a:xfrm>
            <a:off x="3442315" y="576340"/>
            <a:ext cx="21260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u="sng" dirty="0"/>
              <a:t>Membership Communities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B08C157-69DE-3A1E-7736-0902C700331A}"/>
              </a:ext>
            </a:extLst>
          </p:cNvPr>
          <p:cNvSpPr txBox="1"/>
          <p:nvPr/>
        </p:nvSpPr>
        <p:spPr>
          <a:xfrm>
            <a:off x="3254773" y="2118668"/>
            <a:ext cx="60278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u="sng" dirty="0"/>
              <a:t>Mutual Membership Benefit ( such as Insurance and Retirement Funds) 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35548C0-45AA-511E-5BCC-5B0C9369F97D}"/>
              </a:ext>
            </a:extLst>
          </p:cNvPr>
          <p:cNvSpPr txBox="1"/>
          <p:nvPr/>
        </p:nvSpPr>
        <p:spPr>
          <a:xfrm>
            <a:off x="3926123" y="4939870"/>
            <a:ext cx="4039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Societal Benefit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B4A2F59-3C33-A983-C31E-CB49E247E134}"/>
              </a:ext>
            </a:extLst>
          </p:cNvPr>
          <p:cNvSpPr txBox="1"/>
          <p:nvPr/>
        </p:nvSpPr>
        <p:spPr>
          <a:xfrm>
            <a:off x="4455371" y="5290763"/>
            <a:ext cx="133081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3 – regular nonprofits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B83A4E1-A3C5-A70E-EEC3-B9EAAECFBC1D}"/>
              </a:ext>
            </a:extLst>
          </p:cNvPr>
          <p:cNvSpPr txBox="1"/>
          <p:nvPr/>
        </p:nvSpPr>
        <p:spPr>
          <a:xfrm>
            <a:off x="132007" y="2606188"/>
            <a:ext cx="27058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529 plan – qualified state-sponsored tuition programs</a:t>
            </a:r>
          </a:p>
        </p:txBody>
      </p:sp>
    </p:spTree>
    <p:extLst>
      <p:ext uri="{BB962C8B-B14F-4D97-AF65-F5344CB8AC3E}">
        <p14:creationId xmlns:p14="http://schemas.microsoft.com/office/powerpoint/2010/main" val="4424370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9B981-D54C-79B6-19B7-679B2AEBAD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FOUNDATION == “12” &amp; NTEE two digit &lt; 20</a:t>
            </a:r>
          </a:p>
        </p:txBody>
      </p:sp>
      <p:pic>
        <p:nvPicPr>
          <p:cNvPr id="8" name="Content Placeholder 7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9B24480B-DE12-E86F-CFC9-1DBAC58CC3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7414" y="1852519"/>
            <a:ext cx="8314725" cy="4351338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A71E157-B7A8-06D5-C559-09556FED5B43}"/>
              </a:ext>
            </a:extLst>
          </p:cNvPr>
          <p:cNvSpPr txBox="1"/>
          <p:nvPr/>
        </p:nvSpPr>
        <p:spPr>
          <a:xfrm>
            <a:off x="8124540" y="1690688"/>
            <a:ext cx="455772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Most of these are group E which is good. </a:t>
            </a:r>
          </a:p>
          <a:p>
            <a:r>
              <a:rPr lang="en-US" dirty="0"/>
              <a:t>However, we would ideally want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twodigit</a:t>
            </a:r>
            <a:r>
              <a:rPr lang="en-US" dirty="0"/>
              <a:t> ==11 be FOUNDATION ==21,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twodigit</a:t>
            </a:r>
            <a:r>
              <a:rPr lang="en-US" dirty="0"/>
              <a:t> ==12 be FOUNDATION ==22,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twodigit</a:t>
            </a:r>
            <a:r>
              <a:rPr lang="en-US" dirty="0"/>
              <a:t> ==13 be FOUNDATION ==23 or 24,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54130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DADA2F-D980-269B-FC38-2B4C64CC5A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Pub78 deductibility vs IRS deductibility code</a:t>
            </a:r>
          </a:p>
        </p:txBody>
      </p:sp>
      <p:pic>
        <p:nvPicPr>
          <p:cNvPr id="5" name="Content Placeholder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7BFE4447-1408-3624-F55A-6938DDC9C9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9110" y="1369543"/>
            <a:ext cx="5254490" cy="5488457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7CEECDE-FA76-401F-65B5-373231313648}"/>
              </a:ext>
            </a:extLst>
          </p:cNvPr>
          <p:cNvSpPr txBox="1"/>
          <p:nvPr/>
        </p:nvSpPr>
        <p:spPr>
          <a:xfrm>
            <a:off x="5943600" y="1804086"/>
            <a:ext cx="609205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These are all organizations listed in the current pub78.</a:t>
            </a:r>
          </a:p>
          <a:p>
            <a:r>
              <a:rPr lang="en-US" dirty="0"/>
              <a:t>The pub78 data was left joined with the </a:t>
            </a:r>
            <a:r>
              <a:rPr lang="en-US" dirty="0" err="1"/>
              <a:t>irs</a:t>
            </a:r>
            <a:r>
              <a:rPr lang="en-US" dirty="0"/>
              <a:t> </a:t>
            </a:r>
            <a:r>
              <a:rPr lang="en-US" dirty="0" err="1"/>
              <a:t>bmf</a:t>
            </a:r>
            <a:r>
              <a:rPr lang="en-US" dirty="0"/>
              <a:t>.</a:t>
            </a:r>
          </a:p>
          <a:p>
            <a:r>
              <a:rPr lang="en-US" dirty="0"/>
              <a:t>It is good that there are no 0’s or 2’s in the orgs listed in pub78.</a:t>
            </a:r>
          </a:p>
          <a:p>
            <a:endParaRPr lang="en-US" dirty="0"/>
          </a:p>
        </p:txBody>
      </p:sp>
      <p:pic>
        <p:nvPicPr>
          <p:cNvPr id="15" name="Picture 14" descr="A close-up of a text&#10;&#10;Description automatically generated">
            <a:extLst>
              <a:ext uri="{FF2B5EF4-FFF2-40B4-BE49-F238E27FC236}">
                <a16:creationId xmlns:a16="http://schemas.microsoft.com/office/drawing/2014/main" id="{7772ECD9-59AD-4FAE-9B09-E0AC316624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877876"/>
            <a:ext cx="4705066" cy="1422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9756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A355DBD-8980-2A1C-4EDC-49E7DDD7F133}"/>
              </a:ext>
            </a:extLst>
          </p:cNvPr>
          <p:cNvSpPr txBox="1"/>
          <p:nvPr/>
        </p:nvSpPr>
        <p:spPr>
          <a:xfrm>
            <a:off x="261258" y="244929"/>
            <a:ext cx="7047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Pub78 deductibility vs IRS deductibility code VS our Donations deductible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7F3FAF8B-E2D2-FDBE-16FB-07FD6C803B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258" y="614261"/>
            <a:ext cx="7772400" cy="5639900"/>
          </a:xfrm>
          <a:prstGeom prst="rect">
            <a:avLst/>
          </a:prstGeom>
        </p:spPr>
      </p:pic>
      <p:pic>
        <p:nvPicPr>
          <p:cNvPr id="8" name="Picture 7" descr="A group of numbers and letters&#10;&#10;Description automatically generated with medium confidence">
            <a:extLst>
              <a:ext uri="{FF2B5EF4-FFF2-40B4-BE49-F238E27FC236}">
                <a16:creationId xmlns:a16="http://schemas.microsoft.com/office/drawing/2014/main" id="{E45560B7-8D76-A992-8387-5079FC9DC3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1940" y="1251394"/>
            <a:ext cx="4338606" cy="500276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F43C0DD-3D56-9393-617F-74CF66BFB903}"/>
              </a:ext>
            </a:extLst>
          </p:cNvPr>
          <p:cNvSpPr txBox="1"/>
          <p:nvPr/>
        </p:nvSpPr>
        <p:spPr>
          <a:xfrm>
            <a:off x="8186738" y="214313"/>
            <a:ext cx="33759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Red box is where things should be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ED9EEA2-D419-0F8C-9E64-581C7EA8EC32}"/>
              </a:ext>
            </a:extLst>
          </p:cNvPr>
          <p:cNvSpPr/>
          <p:nvPr/>
        </p:nvSpPr>
        <p:spPr>
          <a:xfrm>
            <a:off x="3157395" y="4908642"/>
            <a:ext cx="928434" cy="17897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C8E8D3B-FD1A-CB87-F0D0-FA52D402C57C}"/>
              </a:ext>
            </a:extLst>
          </p:cNvPr>
          <p:cNvSpPr/>
          <p:nvPr/>
        </p:nvSpPr>
        <p:spPr>
          <a:xfrm>
            <a:off x="3157395" y="5087620"/>
            <a:ext cx="928434" cy="17897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49B5DF1-87AC-6A65-0668-BFBAB4FD6DD9}"/>
              </a:ext>
            </a:extLst>
          </p:cNvPr>
          <p:cNvSpPr/>
          <p:nvPr/>
        </p:nvSpPr>
        <p:spPr>
          <a:xfrm>
            <a:off x="2597800" y="2576599"/>
            <a:ext cx="928434" cy="17897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D85849-468A-B2DF-A617-A7E69F314E63}"/>
              </a:ext>
            </a:extLst>
          </p:cNvPr>
          <p:cNvSpPr/>
          <p:nvPr/>
        </p:nvSpPr>
        <p:spPr>
          <a:xfrm>
            <a:off x="2590514" y="2397621"/>
            <a:ext cx="928434" cy="17897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5367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A355DBD-8980-2A1C-4EDC-49E7DDD7F133}"/>
              </a:ext>
            </a:extLst>
          </p:cNvPr>
          <p:cNvSpPr txBox="1"/>
          <p:nvPr/>
        </p:nvSpPr>
        <p:spPr>
          <a:xfrm>
            <a:off x="261258" y="244929"/>
            <a:ext cx="7047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Pub78 deductibility vs IRS deductibility code VS our Donations deductible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7F3FAF8B-E2D2-FDBE-16FB-07FD6C803B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258" y="614261"/>
            <a:ext cx="7772400" cy="56399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F43C0DD-3D56-9393-617F-74CF66BFB903}"/>
              </a:ext>
            </a:extLst>
          </p:cNvPr>
          <p:cNvSpPr txBox="1"/>
          <p:nvPr/>
        </p:nvSpPr>
        <p:spPr>
          <a:xfrm>
            <a:off x="8186738" y="214313"/>
            <a:ext cx="33759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Red box is where things should be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ED9EEA2-D419-0F8C-9E64-581C7EA8EC32}"/>
              </a:ext>
            </a:extLst>
          </p:cNvPr>
          <p:cNvSpPr/>
          <p:nvPr/>
        </p:nvSpPr>
        <p:spPr>
          <a:xfrm>
            <a:off x="3157395" y="4908642"/>
            <a:ext cx="928434" cy="17897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C8E8D3B-FD1A-CB87-F0D0-FA52D402C57C}"/>
              </a:ext>
            </a:extLst>
          </p:cNvPr>
          <p:cNvSpPr/>
          <p:nvPr/>
        </p:nvSpPr>
        <p:spPr>
          <a:xfrm>
            <a:off x="3157395" y="5087620"/>
            <a:ext cx="928434" cy="17897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7BEC00D8-BDEB-7F94-859A-3716096DBD6C}"/>
              </a:ext>
            </a:extLst>
          </p:cNvPr>
          <p:cNvSpPr/>
          <p:nvPr/>
        </p:nvSpPr>
        <p:spPr>
          <a:xfrm>
            <a:off x="2087735" y="1306481"/>
            <a:ext cx="1284115" cy="463899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BF344C26-9903-9805-906C-A8F64D722763}"/>
              </a:ext>
            </a:extLst>
          </p:cNvPr>
          <p:cNvCxnSpPr>
            <a:cxnSpLocks/>
            <a:stCxn id="2" idx="6"/>
          </p:cNvCxnSpPr>
          <p:nvPr/>
        </p:nvCxnSpPr>
        <p:spPr>
          <a:xfrm flipV="1">
            <a:off x="3371850" y="1054690"/>
            <a:ext cx="1816894" cy="4837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B96DE61D-6A1A-BE61-1F9C-A848FF5E01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1156" y="983593"/>
            <a:ext cx="3581400" cy="1318370"/>
          </a:xfrm>
          <a:prstGeom prst="rect">
            <a:avLst/>
          </a:prstGeom>
        </p:spPr>
      </p:pic>
      <p:pic>
        <p:nvPicPr>
          <p:cNvPr id="17" name="Picture 16" descr="A close-up of a test&#10;&#10;Description automatically generated">
            <a:extLst>
              <a:ext uri="{FF2B5EF4-FFF2-40B4-BE49-F238E27FC236}">
                <a16:creationId xmlns:a16="http://schemas.microsoft.com/office/drawing/2014/main" id="{A474037D-06E1-919A-ECCB-76FA6A3D43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46534" y="2927058"/>
            <a:ext cx="7772400" cy="151236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FF6C04D-45A4-C84C-E282-AD0C98690599}"/>
              </a:ext>
            </a:extLst>
          </p:cNvPr>
          <p:cNvSpPr txBox="1"/>
          <p:nvPr/>
        </p:nvSpPr>
        <p:spPr>
          <a:xfrm>
            <a:off x="10231382" y="2557726"/>
            <a:ext cx="10075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Of the EO 501c4’s most of them are M’s (which will be the fire fighters' associations which are deductible)</a:t>
            </a:r>
          </a:p>
        </p:txBody>
      </p:sp>
      <p:pic>
        <p:nvPicPr>
          <p:cNvPr id="21" name="Picture 20" descr="A white background with text and numbers&#10;&#10;Description automatically generated">
            <a:extLst>
              <a:ext uri="{FF2B5EF4-FFF2-40B4-BE49-F238E27FC236}">
                <a16:creationId xmlns:a16="http://schemas.microsoft.com/office/drawing/2014/main" id="{4032E2B5-95E6-46EA-9C46-B34A15BF41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32788" y="359242"/>
            <a:ext cx="2555332" cy="114865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594BEC3-07C6-5A11-0E27-D190CE8086F4}"/>
              </a:ext>
            </a:extLst>
          </p:cNvPr>
          <p:cNvSpPr txBox="1"/>
          <p:nvPr/>
        </p:nvSpPr>
        <p:spPr>
          <a:xfrm>
            <a:off x="12632788" y="42203"/>
            <a:ext cx="6897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501c1’s usually </a:t>
            </a:r>
            <a:r>
              <a:rPr lang="en-US" dirty="0" err="1"/>
              <a:t>arent</a:t>
            </a:r>
            <a:r>
              <a:rPr lang="en-US" dirty="0"/>
              <a:t>’ EO’s but there are exceptions so this makes sense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1096621-F6E6-4F11-B10D-30D6C71161DD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8750105" y="226869"/>
            <a:ext cx="3882683" cy="12810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9DE3CBA-2925-ECDD-063D-4425E88773B7}"/>
              </a:ext>
            </a:extLst>
          </p:cNvPr>
          <p:cNvCxnSpPr>
            <a:cxnSpLocks/>
          </p:cNvCxnSpPr>
          <p:nvPr/>
        </p:nvCxnSpPr>
        <p:spPr>
          <a:xfrm>
            <a:off x="8750105" y="1732548"/>
            <a:ext cx="1481277" cy="12740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506FB0E-2EAB-13ED-2215-CAA31EFA7C28}"/>
              </a:ext>
            </a:extLst>
          </p:cNvPr>
          <p:cNvSpPr txBox="1"/>
          <p:nvPr/>
        </p:nvSpPr>
        <p:spPr>
          <a:xfrm>
            <a:off x="5371915" y="2434098"/>
            <a:ext cx="32012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All 501c13’s are cemeteries</a:t>
            </a:r>
          </a:p>
          <a:p>
            <a:r>
              <a:rPr lang="en-US" dirty="0"/>
              <a:t>All 501c19’s are veteran’s assoc.</a:t>
            </a:r>
          </a:p>
        </p:txBody>
      </p:sp>
    </p:spTree>
    <p:extLst>
      <p:ext uri="{BB962C8B-B14F-4D97-AF65-F5344CB8AC3E}">
        <p14:creationId xmlns:p14="http://schemas.microsoft.com/office/powerpoint/2010/main" val="34542665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A355DBD-8980-2A1C-4EDC-49E7DDD7F133}"/>
              </a:ext>
            </a:extLst>
          </p:cNvPr>
          <p:cNvSpPr txBox="1"/>
          <p:nvPr/>
        </p:nvSpPr>
        <p:spPr>
          <a:xfrm>
            <a:off x="261258" y="244929"/>
            <a:ext cx="7047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Pub78 deductibility vs IRS deductibility code VS our Donations deductible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7F3FAF8B-E2D2-FDBE-16FB-07FD6C803B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258" y="614261"/>
            <a:ext cx="7772400" cy="56399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F43C0DD-3D56-9393-617F-74CF66BFB903}"/>
              </a:ext>
            </a:extLst>
          </p:cNvPr>
          <p:cNvSpPr txBox="1"/>
          <p:nvPr/>
        </p:nvSpPr>
        <p:spPr>
          <a:xfrm>
            <a:off x="8186738" y="214313"/>
            <a:ext cx="33759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Red box is where things should be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ED9EEA2-D419-0F8C-9E64-581C7EA8EC32}"/>
              </a:ext>
            </a:extLst>
          </p:cNvPr>
          <p:cNvSpPr/>
          <p:nvPr/>
        </p:nvSpPr>
        <p:spPr>
          <a:xfrm>
            <a:off x="3157395" y="4908642"/>
            <a:ext cx="928434" cy="17897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C8E8D3B-FD1A-CB87-F0D0-FA52D402C57C}"/>
              </a:ext>
            </a:extLst>
          </p:cNvPr>
          <p:cNvSpPr/>
          <p:nvPr/>
        </p:nvSpPr>
        <p:spPr>
          <a:xfrm>
            <a:off x="3157395" y="5087620"/>
            <a:ext cx="928434" cy="17897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7BEC00D8-BDEB-7F94-859A-3716096DBD6C}"/>
              </a:ext>
            </a:extLst>
          </p:cNvPr>
          <p:cNvSpPr/>
          <p:nvPr/>
        </p:nvSpPr>
        <p:spPr>
          <a:xfrm>
            <a:off x="2144005" y="2391507"/>
            <a:ext cx="1246309" cy="393895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BF344C26-9903-9805-906C-A8F64D722763}"/>
              </a:ext>
            </a:extLst>
          </p:cNvPr>
          <p:cNvCxnSpPr>
            <a:cxnSpLocks/>
            <a:stCxn id="2" idx="6"/>
          </p:cNvCxnSpPr>
          <p:nvPr/>
        </p:nvCxnSpPr>
        <p:spPr>
          <a:xfrm flipV="1">
            <a:off x="3390314" y="1949358"/>
            <a:ext cx="1854700" cy="6390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A close-up of a computer code&#10;&#10;Description automatically generated">
            <a:extLst>
              <a:ext uri="{FF2B5EF4-FFF2-40B4-BE49-F238E27FC236}">
                <a16:creationId xmlns:a16="http://schemas.microsoft.com/office/drawing/2014/main" id="{40E74EF2-87D8-F21D-E79A-906F51255F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3061" y="1489807"/>
            <a:ext cx="4194496" cy="118413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D2ABF7D-9697-024C-900A-F63F4C8B720E}"/>
              </a:ext>
            </a:extLst>
          </p:cNvPr>
          <p:cNvSpPr txBox="1"/>
          <p:nvPr/>
        </p:nvSpPr>
        <p:spPr>
          <a:xfrm>
            <a:off x="5008099" y="3180153"/>
            <a:ext cx="57677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Everything with “LODGE” in pub78 is a 501c8 or 10, which are required to be lodges. So this is consistent. </a:t>
            </a:r>
          </a:p>
        </p:txBody>
      </p:sp>
    </p:spTree>
    <p:extLst>
      <p:ext uri="{BB962C8B-B14F-4D97-AF65-F5344CB8AC3E}">
        <p14:creationId xmlns:p14="http://schemas.microsoft.com/office/powerpoint/2010/main" val="27371995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A355DBD-8980-2A1C-4EDC-49E7DDD7F133}"/>
              </a:ext>
            </a:extLst>
          </p:cNvPr>
          <p:cNvSpPr txBox="1"/>
          <p:nvPr/>
        </p:nvSpPr>
        <p:spPr>
          <a:xfrm>
            <a:off x="261258" y="244929"/>
            <a:ext cx="2744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Pub78 deductibility GROUP</a:t>
            </a:r>
          </a:p>
        </p:txBody>
      </p:sp>
      <p:pic>
        <p:nvPicPr>
          <p:cNvPr id="7" name="Picture 6" descr="A white background with purple text&#10;&#10;Description automatically generated">
            <a:extLst>
              <a:ext uri="{FF2B5EF4-FFF2-40B4-BE49-F238E27FC236}">
                <a16:creationId xmlns:a16="http://schemas.microsoft.com/office/drawing/2014/main" id="{A96AD43A-41AC-7B50-856E-A561839CEE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828" y="1697657"/>
            <a:ext cx="4262412" cy="13256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DFB4475-E761-DEAD-B874-958A08C22ADC}"/>
              </a:ext>
            </a:extLst>
          </p:cNvPr>
          <p:cNvSpPr txBox="1"/>
          <p:nvPr/>
        </p:nvSpPr>
        <p:spPr>
          <a:xfrm>
            <a:off x="379828" y="773723"/>
            <a:ext cx="2375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Group status in Pub 78: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10D7B62-B673-7CED-5AB3-F4624759D606}"/>
              </a:ext>
            </a:extLst>
          </p:cNvPr>
          <p:cNvSpPr txBox="1"/>
          <p:nvPr/>
        </p:nvSpPr>
        <p:spPr>
          <a:xfrm>
            <a:off x="490900" y="4042082"/>
            <a:ext cx="49597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Everything that is a GROUP in Pub78 has a vail GEN</a:t>
            </a:r>
          </a:p>
        </p:txBody>
      </p:sp>
      <p:pic>
        <p:nvPicPr>
          <p:cNvPr id="18" name="Picture 17" descr="A close-up of a white background&#10;&#10;Description automatically generated">
            <a:extLst>
              <a:ext uri="{FF2B5EF4-FFF2-40B4-BE49-F238E27FC236}">
                <a16:creationId xmlns:a16="http://schemas.microsoft.com/office/drawing/2014/main" id="{07664CC7-5E40-927A-0F01-2868B29B23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0795" y="1648936"/>
            <a:ext cx="7772400" cy="135847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DC6A828-79DA-AC19-8568-061F53067FC5}"/>
              </a:ext>
            </a:extLst>
          </p:cNvPr>
          <p:cNvSpPr txBox="1"/>
          <p:nvPr/>
        </p:nvSpPr>
        <p:spPr>
          <a:xfrm>
            <a:off x="4972653" y="1166722"/>
            <a:ext cx="6590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All GROUP without LODGE is all non 501c8’s and 10’s (which is good)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E8E45CE-3D11-F5C4-A3E6-5D2E87DD968D}"/>
              </a:ext>
            </a:extLst>
          </p:cNvPr>
          <p:cNvSpPr txBox="1"/>
          <p:nvPr/>
        </p:nvSpPr>
        <p:spPr>
          <a:xfrm>
            <a:off x="5753687" y="4347744"/>
            <a:ext cx="4579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All of the GEN’s that appear only appear once </a:t>
            </a:r>
          </a:p>
        </p:txBody>
      </p:sp>
      <p:pic>
        <p:nvPicPr>
          <p:cNvPr id="24" name="Picture 23" descr="A group of text on a white background&#10;&#10;Description automatically generated">
            <a:extLst>
              <a:ext uri="{FF2B5EF4-FFF2-40B4-BE49-F238E27FC236}">
                <a16:creationId xmlns:a16="http://schemas.microsoft.com/office/drawing/2014/main" id="{00A86201-CB35-7F48-4EA0-305398189D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900" y="4532410"/>
            <a:ext cx="4629740" cy="1597515"/>
          </a:xfrm>
          <a:prstGeom prst="rect">
            <a:avLst/>
          </a:prstGeom>
        </p:spPr>
      </p:pic>
      <p:pic>
        <p:nvPicPr>
          <p:cNvPr id="26" name="Picture 25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91B4C3EF-06CD-52A3-EC23-6D9C22B5BB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95531" y="4717076"/>
            <a:ext cx="5667131" cy="1587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4680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1C2DF-84CD-7784-70EA-0B5B66562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OLD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1EF31F-6FE2-D8C9-EC08-050503611E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0871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 descr="A number and number on a white background&#10;&#10;Description automatically generated">
            <a:extLst>
              <a:ext uri="{FF2B5EF4-FFF2-40B4-BE49-F238E27FC236}">
                <a16:creationId xmlns:a16="http://schemas.microsoft.com/office/drawing/2014/main" id="{DA371CA5-0DFA-7C35-86A2-36771C169F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549" y="2456314"/>
            <a:ext cx="4152900" cy="16764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E0CF6A0-3CBE-4149-1D7E-A40A8D1F7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IRSBMF:DEDUCTIBILITY vs. Ours: </a:t>
            </a:r>
            <a:r>
              <a:rPr lang="en-US" sz="3600" dirty="0" err="1"/>
              <a:t>Donations_deductible</a:t>
            </a:r>
            <a:endParaRPr lang="en-US" sz="3600" dirty="0"/>
          </a:p>
        </p:txBody>
      </p:sp>
      <p:pic>
        <p:nvPicPr>
          <p:cNvPr id="15" name="Picture 14" descr="A close-up of a text&#10;&#10;Description automatically generated">
            <a:extLst>
              <a:ext uri="{FF2B5EF4-FFF2-40B4-BE49-F238E27FC236}">
                <a16:creationId xmlns:a16="http://schemas.microsoft.com/office/drawing/2014/main" id="{86243127-30AB-932E-1E2F-49EDC9EC93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877876"/>
            <a:ext cx="4705066" cy="142215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040C1A6-81DB-1C46-5B58-D176BF1D2C83}"/>
              </a:ext>
            </a:extLst>
          </p:cNvPr>
          <p:cNvSpPr txBox="1"/>
          <p:nvPr/>
        </p:nvSpPr>
        <p:spPr>
          <a:xfrm>
            <a:off x="5459105" y="3059668"/>
            <a:ext cx="532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IRS: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9CAC3E8-2FB1-5A28-35B5-730A6C40C78E}"/>
              </a:ext>
            </a:extLst>
          </p:cNvPr>
          <p:cNvSpPr txBox="1"/>
          <p:nvPr/>
        </p:nvSpPr>
        <p:spPr>
          <a:xfrm>
            <a:off x="5390866" y="4612943"/>
            <a:ext cx="68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Ours:</a:t>
            </a:r>
          </a:p>
        </p:txBody>
      </p:sp>
      <p:pic>
        <p:nvPicPr>
          <p:cNvPr id="19" name="Picture 18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A3515BBE-C47A-92DA-F22D-E27C8955A9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8105" y="4612943"/>
            <a:ext cx="5871267" cy="87427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E04F9D1-7E70-974C-0FB2-1A0F5C4DA787}"/>
              </a:ext>
            </a:extLst>
          </p:cNvPr>
          <p:cNvSpPr txBox="1"/>
          <p:nvPr/>
        </p:nvSpPr>
        <p:spPr>
          <a:xfrm>
            <a:off x="631390" y="4304836"/>
            <a:ext cx="3736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Red box is where our codes </a:t>
            </a:r>
            <a:r>
              <a:rPr lang="en-US" b="1" dirty="0"/>
              <a:t>should</a:t>
            </a:r>
            <a:r>
              <a:rPr lang="en-US" dirty="0"/>
              <a:t> be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D557CAD-386A-35C8-3FFE-D9978B365274}"/>
              </a:ext>
            </a:extLst>
          </p:cNvPr>
          <p:cNvSpPr/>
          <p:nvPr/>
        </p:nvSpPr>
        <p:spPr>
          <a:xfrm>
            <a:off x="2691379" y="3285279"/>
            <a:ext cx="720561" cy="18466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7A97C1B-8FF9-8655-DF30-3B7A376224FC}"/>
              </a:ext>
            </a:extLst>
          </p:cNvPr>
          <p:cNvSpPr/>
          <p:nvPr/>
        </p:nvSpPr>
        <p:spPr>
          <a:xfrm>
            <a:off x="3439235" y="3290967"/>
            <a:ext cx="928434" cy="17897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6FE66FE-498D-ACF7-3A5D-3EA6E8BA5350}"/>
              </a:ext>
            </a:extLst>
          </p:cNvPr>
          <p:cNvSpPr/>
          <p:nvPr/>
        </p:nvSpPr>
        <p:spPr>
          <a:xfrm>
            <a:off x="1584246" y="3588952"/>
            <a:ext cx="928434" cy="17897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F0DFD7B-5361-9795-7158-82DEFFCA3392}"/>
              </a:ext>
            </a:extLst>
          </p:cNvPr>
          <p:cNvSpPr/>
          <p:nvPr/>
        </p:nvSpPr>
        <p:spPr>
          <a:xfrm>
            <a:off x="2704763" y="3844085"/>
            <a:ext cx="734472" cy="17897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9E3DD65-271C-0E40-9517-BB3209F82617}"/>
              </a:ext>
            </a:extLst>
          </p:cNvPr>
          <p:cNvSpPr/>
          <p:nvPr/>
        </p:nvSpPr>
        <p:spPr>
          <a:xfrm>
            <a:off x="3536216" y="3832225"/>
            <a:ext cx="734472" cy="17897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80DF234F-677B-CE05-0E5D-4A52B2C773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195819"/>
            <a:ext cx="5871357" cy="478022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2BB493C8-4F4F-8780-CEA1-326B7872F092}"/>
              </a:ext>
            </a:extLst>
          </p:cNvPr>
          <p:cNvSpPr txBox="1"/>
          <p:nvPr/>
        </p:nvSpPr>
        <p:spPr>
          <a:xfrm>
            <a:off x="1310185" y="6250675"/>
            <a:ext cx="7692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Conclusion: This is good! Most things are classified correctly under our system. </a:t>
            </a:r>
          </a:p>
        </p:txBody>
      </p:sp>
    </p:spTree>
    <p:extLst>
      <p:ext uri="{BB962C8B-B14F-4D97-AF65-F5344CB8AC3E}">
        <p14:creationId xmlns:p14="http://schemas.microsoft.com/office/powerpoint/2010/main" val="41137637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47" descr="A number and number on a white background&#10;&#10;Description automatically generated">
            <a:extLst>
              <a:ext uri="{FF2B5EF4-FFF2-40B4-BE49-F238E27FC236}">
                <a16:creationId xmlns:a16="http://schemas.microsoft.com/office/drawing/2014/main" id="{F82FBCFE-D8B3-7DFD-E663-5A7EE7426D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312" y="1751044"/>
            <a:ext cx="4152900" cy="16764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E0CF6A0-3CBE-4149-1D7E-A40A8D1F7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IRSBMF:DEDUCTIBILITY vs. Ours: </a:t>
            </a:r>
            <a:r>
              <a:rPr lang="en-US" sz="3600" dirty="0" err="1"/>
              <a:t>Donations_deductible</a:t>
            </a:r>
            <a:endParaRPr lang="en-US" sz="36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E04F9D1-7E70-974C-0FB2-1A0F5C4DA787}"/>
              </a:ext>
            </a:extLst>
          </p:cNvPr>
          <p:cNvSpPr txBox="1"/>
          <p:nvPr/>
        </p:nvSpPr>
        <p:spPr>
          <a:xfrm>
            <a:off x="617742" y="3608801"/>
            <a:ext cx="3736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Red box is where our codes </a:t>
            </a:r>
            <a:r>
              <a:rPr lang="en-US" b="1" dirty="0"/>
              <a:t>should</a:t>
            </a:r>
            <a:r>
              <a:rPr lang="en-US" dirty="0"/>
              <a:t> be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D557CAD-386A-35C8-3FFE-D9978B365274}"/>
              </a:ext>
            </a:extLst>
          </p:cNvPr>
          <p:cNvSpPr/>
          <p:nvPr/>
        </p:nvSpPr>
        <p:spPr>
          <a:xfrm>
            <a:off x="2677731" y="2589244"/>
            <a:ext cx="720561" cy="18466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7A97C1B-8FF9-8655-DF30-3B7A376224FC}"/>
              </a:ext>
            </a:extLst>
          </p:cNvPr>
          <p:cNvSpPr/>
          <p:nvPr/>
        </p:nvSpPr>
        <p:spPr>
          <a:xfrm>
            <a:off x="3425587" y="2594932"/>
            <a:ext cx="928434" cy="17897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6FE66FE-498D-ACF7-3A5D-3EA6E8BA5350}"/>
              </a:ext>
            </a:extLst>
          </p:cNvPr>
          <p:cNvSpPr/>
          <p:nvPr/>
        </p:nvSpPr>
        <p:spPr>
          <a:xfrm>
            <a:off x="1570598" y="2892917"/>
            <a:ext cx="928434" cy="17897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F0DFD7B-5361-9795-7158-82DEFFCA3392}"/>
              </a:ext>
            </a:extLst>
          </p:cNvPr>
          <p:cNvSpPr/>
          <p:nvPr/>
        </p:nvSpPr>
        <p:spPr>
          <a:xfrm>
            <a:off x="2691115" y="3148050"/>
            <a:ext cx="734472" cy="17897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9E3DD65-271C-0E40-9517-BB3209F82617}"/>
              </a:ext>
            </a:extLst>
          </p:cNvPr>
          <p:cNvSpPr/>
          <p:nvPr/>
        </p:nvSpPr>
        <p:spPr>
          <a:xfrm>
            <a:off x="3522568" y="3136190"/>
            <a:ext cx="734472" cy="17897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9CF7B29-3F08-E7C8-8453-17D08BBAD4C8}"/>
              </a:ext>
            </a:extLst>
          </p:cNvPr>
          <p:cNvSpPr/>
          <p:nvPr/>
        </p:nvSpPr>
        <p:spPr>
          <a:xfrm>
            <a:off x="1725749" y="2409435"/>
            <a:ext cx="800578" cy="569842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9397113-7103-06C3-2C69-E8E321C1D0E6}"/>
              </a:ext>
            </a:extLst>
          </p:cNvPr>
          <p:cNvCxnSpPr>
            <a:cxnSpLocks/>
            <a:stCxn id="5" idx="6"/>
          </p:cNvCxnSpPr>
          <p:nvPr/>
        </p:nvCxnSpPr>
        <p:spPr>
          <a:xfrm flipV="1">
            <a:off x="2526327" y="2124514"/>
            <a:ext cx="2523345" cy="5698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8292492-FC48-AD2D-BD0C-921536F5F77A}"/>
              </a:ext>
            </a:extLst>
          </p:cNvPr>
          <p:cNvSpPr txBox="1"/>
          <p:nvPr/>
        </p:nvSpPr>
        <p:spPr>
          <a:xfrm>
            <a:off x="5871357" y="1899417"/>
            <a:ext cx="952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Level 1: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4FFE3EB-4E25-B899-8610-911764F80C5F}"/>
              </a:ext>
            </a:extLst>
          </p:cNvPr>
          <p:cNvSpPr txBox="1"/>
          <p:nvPr/>
        </p:nvSpPr>
        <p:spPr>
          <a:xfrm>
            <a:off x="8560769" y="1690688"/>
            <a:ext cx="952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Level 2: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2A16302-40D2-9A26-1E49-4368B8A87C75}"/>
              </a:ext>
            </a:extLst>
          </p:cNvPr>
          <p:cNvSpPr txBox="1"/>
          <p:nvPr/>
        </p:nvSpPr>
        <p:spPr>
          <a:xfrm>
            <a:off x="5810337" y="3001261"/>
            <a:ext cx="654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Filer: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E3D1FA3-444F-871D-C570-775D4A11E5C2}"/>
              </a:ext>
            </a:extLst>
          </p:cNvPr>
          <p:cNvSpPr txBox="1"/>
          <p:nvPr/>
        </p:nvSpPr>
        <p:spPr>
          <a:xfrm>
            <a:off x="5692679" y="3628214"/>
            <a:ext cx="849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NTEE1: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FA831B0-9E2C-633F-A19F-AA18E93EECD7}"/>
              </a:ext>
            </a:extLst>
          </p:cNvPr>
          <p:cNvSpPr txBox="1"/>
          <p:nvPr/>
        </p:nvSpPr>
        <p:spPr>
          <a:xfrm>
            <a:off x="5621625" y="4573203"/>
            <a:ext cx="846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Level3: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E224EBF-770B-8D7E-AA59-9E4427D3F726}"/>
              </a:ext>
            </a:extLst>
          </p:cNvPr>
          <p:cNvSpPr txBox="1"/>
          <p:nvPr/>
        </p:nvSpPr>
        <p:spPr>
          <a:xfrm>
            <a:off x="4680778" y="6080262"/>
            <a:ext cx="1875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Govt_established</a:t>
            </a:r>
            <a:r>
              <a:rPr lang="en-US" dirty="0"/>
              <a:t>: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01E79AB-7CE7-4138-9DFF-B87769BEE140}"/>
              </a:ext>
            </a:extLst>
          </p:cNvPr>
          <p:cNvSpPr txBox="1"/>
          <p:nvPr/>
        </p:nvSpPr>
        <p:spPr>
          <a:xfrm>
            <a:off x="8531416" y="6121811"/>
            <a:ext cx="1334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Supporting: 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1BDC008-7BF7-024F-06EF-9E3F58E5D51B}"/>
              </a:ext>
            </a:extLst>
          </p:cNvPr>
          <p:cNvSpPr txBox="1"/>
          <p:nvPr/>
        </p:nvSpPr>
        <p:spPr>
          <a:xfrm>
            <a:off x="5582587" y="2464244"/>
            <a:ext cx="1436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SUBSECTION: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0BAD4C9-EB91-AF45-2A51-70F43A2F017E}"/>
              </a:ext>
            </a:extLst>
          </p:cNvPr>
          <p:cNvSpPr txBox="1"/>
          <p:nvPr/>
        </p:nvSpPr>
        <p:spPr>
          <a:xfrm>
            <a:off x="4157132" y="5268643"/>
            <a:ext cx="2367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Tax_exempt_subgroup</a:t>
            </a:r>
            <a:r>
              <a:rPr lang="en-US" dirty="0"/>
              <a:t>:</a:t>
            </a: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F18174AB-2423-92C5-D3AD-45A5DFD428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05700"/>
            <a:ext cx="5871357" cy="47802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1EDA2C4-A44C-CC5F-92CA-F44187CF8A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7056" y="2366047"/>
            <a:ext cx="4972050" cy="514350"/>
          </a:xfrm>
          <a:prstGeom prst="rect">
            <a:avLst/>
          </a:prstGeom>
        </p:spPr>
      </p:pic>
      <p:pic>
        <p:nvPicPr>
          <p:cNvPr id="7" name="Picture 6" descr="A close up of numbers&#10;&#10;Description automatically generated">
            <a:extLst>
              <a:ext uri="{FF2B5EF4-FFF2-40B4-BE49-F238E27FC236}">
                <a16:creationId xmlns:a16="http://schemas.microsoft.com/office/drawing/2014/main" id="{79DDA422-238B-A5D3-910A-97C4DAB116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4318" y="5095237"/>
            <a:ext cx="4686300" cy="647700"/>
          </a:xfrm>
          <a:prstGeom prst="rect">
            <a:avLst/>
          </a:prstGeom>
        </p:spPr>
      </p:pic>
      <p:pic>
        <p:nvPicPr>
          <p:cNvPr id="9" name="Picture 8" descr="A close up of numbers&#10;&#10;Description automatically generated">
            <a:extLst>
              <a:ext uri="{FF2B5EF4-FFF2-40B4-BE49-F238E27FC236}">
                <a16:creationId xmlns:a16="http://schemas.microsoft.com/office/drawing/2014/main" id="{DDFB61F0-3C14-AD7F-7857-B0B303E088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13081" y="5845828"/>
            <a:ext cx="1333500" cy="838200"/>
          </a:xfrm>
          <a:prstGeom prst="rect">
            <a:avLst/>
          </a:prstGeom>
        </p:spPr>
      </p:pic>
      <p:pic>
        <p:nvPicPr>
          <p:cNvPr id="13" name="Picture 12" descr="A black and white background with black numbers&#10;&#10;Description automatically generated">
            <a:extLst>
              <a:ext uri="{FF2B5EF4-FFF2-40B4-BE49-F238E27FC236}">
                <a16:creationId xmlns:a16="http://schemas.microsoft.com/office/drawing/2014/main" id="{8B49FB7C-8068-E824-06FC-3FC01B541A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85977" y="5935696"/>
            <a:ext cx="927100" cy="698500"/>
          </a:xfrm>
          <a:prstGeom prst="rect">
            <a:avLst/>
          </a:prstGeom>
        </p:spPr>
      </p:pic>
      <p:pic>
        <p:nvPicPr>
          <p:cNvPr id="14" name="Picture 13" descr="A number and letters on a white background&#10;&#10;Description automatically generated">
            <a:extLst>
              <a:ext uri="{FF2B5EF4-FFF2-40B4-BE49-F238E27FC236}">
                <a16:creationId xmlns:a16="http://schemas.microsoft.com/office/drawing/2014/main" id="{ED4EC80D-08E9-E80E-A64A-336E5EE6574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12119" y="3427411"/>
            <a:ext cx="5172614" cy="805571"/>
          </a:xfrm>
          <a:prstGeom prst="rect">
            <a:avLst/>
          </a:prstGeom>
        </p:spPr>
      </p:pic>
      <p:pic>
        <p:nvPicPr>
          <p:cNvPr id="16" name="Picture 15" descr="A screenshot of a computer&#10;&#10;Description automatically generated">
            <a:extLst>
              <a:ext uri="{FF2B5EF4-FFF2-40B4-BE49-F238E27FC236}">
                <a16:creationId xmlns:a16="http://schemas.microsoft.com/office/drawing/2014/main" id="{FE8982BD-AA06-CCC6-3DB5-2CC82969E65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090900" y="553446"/>
            <a:ext cx="7772400" cy="2573435"/>
          </a:xfrm>
          <a:prstGeom prst="rect">
            <a:avLst/>
          </a:prstGeom>
        </p:spPr>
      </p:pic>
      <p:pic>
        <p:nvPicPr>
          <p:cNvPr id="19" name="Picture 18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05B33CA7-A8DD-6858-8E61-32261D386FF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090900" y="3225679"/>
            <a:ext cx="7772400" cy="2480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3251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CF6A0-3CBE-4149-1D7E-A40A8D1F7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IRSBMF:DEDUCTIBILITY vs. Ours: </a:t>
            </a:r>
            <a:r>
              <a:rPr lang="en-US" sz="3600" dirty="0" err="1"/>
              <a:t>Donations_deductible</a:t>
            </a:r>
            <a:endParaRPr lang="en-US" sz="36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E04F9D1-7E70-974C-0FB2-1A0F5C4DA787}"/>
              </a:ext>
            </a:extLst>
          </p:cNvPr>
          <p:cNvSpPr txBox="1"/>
          <p:nvPr/>
        </p:nvSpPr>
        <p:spPr>
          <a:xfrm>
            <a:off x="617742" y="3608801"/>
            <a:ext cx="3736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Red box is where our codes </a:t>
            </a:r>
            <a:r>
              <a:rPr lang="en-US" b="1" dirty="0"/>
              <a:t>should</a:t>
            </a:r>
            <a:r>
              <a:rPr lang="en-US" dirty="0"/>
              <a:t> be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2A16302-40D2-9A26-1E49-4368B8A87C75}"/>
              </a:ext>
            </a:extLst>
          </p:cNvPr>
          <p:cNvSpPr txBox="1"/>
          <p:nvPr/>
        </p:nvSpPr>
        <p:spPr>
          <a:xfrm>
            <a:off x="4629336" y="3133446"/>
            <a:ext cx="2017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Filing Requirement: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E3D1FA3-444F-871D-C570-775D4A11E5C2}"/>
              </a:ext>
            </a:extLst>
          </p:cNvPr>
          <p:cNvSpPr txBox="1"/>
          <p:nvPr/>
        </p:nvSpPr>
        <p:spPr>
          <a:xfrm>
            <a:off x="5614770" y="3877763"/>
            <a:ext cx="849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NTEE1: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E224EBF-770B-8D7E-AA59-9E4427D3F726}"/>
              </a:ext>
            </a:extLst>
          </p:cNvPr>
          <p:cNvSpPr txBox="1"/>
          <p:nvPr/>
        </p:nvSpPr>
        <p:spPr>
          <a:xfrm>
            <a:off x="4680778" y="6080262"/>
            <a:ext cx="1875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Govt_established</a:t>
            </a:r>
            <a:r>
              <a:rPr lang="en-US" dirty="0"/>
              <a:t>: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1BDC008-7BF7-024F-06EF-9E3F58E5D51B}"/>
              </a:ext>
            </a:extLst>
          </p:cNvPr>
          <p:cNvSpPr txBox="1"/>
          <p:nvPr/>
        </p:nvSpPr>
        <p:spPr>
          <a:xfrm>
            <a:off x="5582587" y="2464244"/>
            <a:ext cx="1436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SUBSECTION: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0BAD4C9-EB91-AF45-2A51-70F43A2F017E}"/>
              </a:ext>
            </a:extLst>
          </p:cNvPr>
          <p:cNvSpPr txBox="1"/>
          <p:nvPr/>
        </p:nvSpPr>
        <p:spPr>
          <a:xfrm>
            <a:off x="4157132" y="5268643"/>
            <a:ext cx="2367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Tax_exempt_subgroup</a:t>
            </a:r>
            <a:r>
              <a:rPr lang="en-US" dirty="0"/>
              <a:t>:</a:t>
            </a:r>
          </a:p>
        </p:txBody>
      </p:sp>
      <p:pic>
        <p:nvPicPr>
          <p:cNvPr id="15" name="Picture 14" descr="A number and number on a white background&#10;&#10;Description automatically generated">
            <a:extLst>
              <a:ext uri="{FF2B5EF4-FFF2-40B4-BE49-F238E27FC236}">
                <a16:creationId xmlns:a16="http://schemas.microsoft.com/office/drawing/2014/main" id="{50688457-DBBF-DD3B-8B28-1671A0CE0C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312" y="1766933"/>
            <a:ext cx="4152900" cy="16764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3F8CB51-3AA3-77E5-F88F-E2A9D8C680C9}"/>
              </a:ext>
            </a:extLst>
          </p:cNvPr>
          <p:cNvSpPr txBox="1"/>
          <p:nvPr/>
        </p:nvSpPr>
        <p:spPr>
          <a:xfrm>
            <a:off x="617742" y="3608801"/>
            <a:ext cx="3736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Red box is where our codes </a:t>
            </a:r>
            <a:r>
              <a:rPr lang="en-US" b="1" dirty="0"/>
              <a:t>should</a:t>
            </a:r>
            <a:r>
              <a:rPr lang="en-US" dirty="0"/>
              <a:t> be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2CD9287-0D65-6FE1-7BA1-F0C8B17FCFD4}"/>
              </a:ext>
            </a:extLst>
          </p:cNvPr>
          <p:cNvSpPr/>
          <p:nvPr/>
        </p:nvSpPr>
        <p:spPr>
          <a:xfrm>
            <a:off x="2677731" y="2589244"/>
            <a:ext cx="720561" cy="18466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BF38442-8E7E-D6DE-226D-452A5ED66539}"/>
              </a:ext>
            </a:extLst>
          </p:cNvPr>
          <p:cNvSpPr/>
          <p:nvPr/>
        </p:nvSpPr>
        <p:spPr>
          <a:xfrm>
            <a:off x="3425587" y="2594932"/>
            <a:ext cx="928434" cy="17897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A3DA263-DCF7-7FEA-A9B8-9FBF9D49ADFB}"/>
              </a:ext>
            </a:extLst>
          </p:cNvPr>
          <p:cNvSpPr/>
          <p:nvPr/>
        </p:nvSpPr>
        <p:spPr>
          <a:xfrm>
            <a:off x="1570598" y="2892917"/>
            <a:ext cx="928434" cy="17897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C203894-4123-7502-37E3-CBDDD0117F01}"/>
              </a:ext>
            </a:extLst>
          </p:cNvPr>
          <p:cNvSpPr/>
          <p:nvPr/>
        </p:nvSpPr>
        <p:spPr>
          <a:xfrm>
            <a:off x="2691115" y="3148050"/>
            <a:ext cx="734472" cy="17897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A069445-8B2D-0519-CDF3-5BFB45848C8C}"/>
              </a:ext>
            </a:extLst>
          </p:cNvPr>
          <p:cNvSpPr/>
          <p:nvPr/>
        </p:nvSpPr>
        <p:spPr>
          <a:xfrm>
            <a:off x="3522568" y="3136190"/>
            <a:ext cx="734472" cy="17897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9B5AA43F-72FD-22FB-BC23-C5A6FD749D75}"/>
              </a:ext>
            </a:extLst>
          </p:cNvPr>
          <p:cNvSpPr/>
          <p:nvPr/>
        </p:nvSpPr>
        <p:spPr>
          <a:xfrm>
            <a:off x="2625008" y="2701096"/>
            <a:ext cx="1970549" cy="569842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4883DA6-2512-9801-B0DB-67709843B96C}"/>
              </a:ext>
            </a:extLst>
          </p:cNvPr>
          <p:cNvCxnSpPr>
            <a:cxnSpLocks/>
            <a:stCxn id="31" idx="6"/>
          </p:cNvCxnSpPr>
          <p:nvPr/>
        </p:nvCxnSpPr>
        <p:spPr>
          <a:xfrm flipV="1">
            <a:off x="4595557" y="2589244"/>
            <a:ext cx="781684" cy="3967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Picture 39">
            <a:extLst>
              <a:ext uri="{FF2B5EF4-FFF2-40B4-BE49-F238E27FC236}">
                <a16:creationId xmlns:a16="http://schemas.microsoft.com/office/drawing/2014/main" id="{F3FBE280-BD68-A3E9-4C7F-F69A70A1BD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612082"/>
            <a:ext cx="5871357" cy="478022"/>
          </a:xfrm>
          <a:prstGeom prst="rect">
            <a:avLst/>
          </a:prstGeom>
        </p:spPr>
      </p:pic>
      <p:pic>
        <p:nvPicPr>
          <p:cNvPr id="47" name="Picture 46" descr="A number with numbers on it&#10;&#10;Description automatically generated with medium confidence">
            <a:extLst>
              <a:ext uri="{FF2B5EF4-FFF2-40B4-BE49-F238E27FC236}">
                <a16:creationId xmlns:a16="http://schemas.microsoft.com/office/drawing/2014/main" id="{60142687-7143-E808-5B65-E55E1DF11D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28521" y="2340388"/>
            <a:ext cx="3987800" cy="749300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A7A4CCB8-CC7C-332F-F031-322BE9B259E1}"/>
              </a:ext>
            </a:extLst>
          </p:cNvPr>
          <p:cNvSpPr txBox="1"/>
          <p:nvPr/>
        </p:nvSpPr>
        <p:spPr>
          <a:xfrm>
            <a:off x="8666921" y="6123543"/>
            <a:ext cx="1218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Supporting</a:t>
            </a:r>
          </a:p>
        </p:txBody>
      </p:sp>
      <p:pic>
        <p:nvPicPr>
          <p:cNvPr id="50" name="Picture 49" descr="A close-up of numbers&#10;&#10;Description automatically generated">
            <a:extLst>
              <a:ext uri="{FF2B5EF4-FFF2-40B4-BE49-F238E27FC236}">
                <a16:creationId xmlns:a16="http://schemas.microsoft.com/office/drawing/2014/main" id="{AF448DCD-3F64-AB92-EACC-DA193BF963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85524" y="5927209"/>
            <a:ext cx="1295400" cy="762000"/>
          </a:xfrm>
          <a:prstGeom prst="rect">
            <a:avLst/>
          </a:prstGeom>
        </p:spPr>
      </p:pic>
      <p:pic>
        <p:nvPicPr>
          <p:cNvPr id="52" name="Picture 51" descr="A black text with black letters&#10;&#10;Description automatically generated">
            <a:extLst>
              <a:ext uri="{FF2B5EF4-FFF2-40B4-BE49-F238E27FC236}">
                <a16:creationId xmlns:a16="http://schemas.microsoft.com/office/drawing/2014/main" id="{3CAB4900-7994-411D-0F79-412463FC45E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64683" y="5896495"/>
            <a:ext cx="1752600" cy="673100"/>
          </a:xfrm>
          <a:prstGeom prst="rect">
            <a:avLst/>
          </a:prstGeom>
        </p:spPr>
      </p:pic>
      <p:pic>
        <p:nvPicPr>
          <p:cNvPr id="54" name="Picture 53" descr="A close up of numbers&#10;&#10;Description automatically generated">
            <a:extLst>
              <a:ext uri="{FF2B5EF4-FFF2-40B4-BE49-F238E27FC236}">
                <a16:creationId xmlns:a16="http://schemas.microsoft.com/office/drawing/2014/main" id="{C35C9A28-6CCC-27FC-24C8-D0FF0F6F6C2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56163" y="5164801"/>
            <a:ext cx="2641600" cy="635000"/>
          </a:xfrm>
          <a:prstGeom prst="rect">
            <a:avLst/>
          </a:prstGeom>
        </p:spPr>
      </p:pic>
      <p:pic>
        <p:nvPicPr>
          <p:cNvPr id="56" name="Picture 55" descr="A close-up of numbers&#10;&#10;Description automatically generated">
            <a:extLst>
              <a:ext uri="{FF2B5EF4-FFF2-40B4-BE49-F238E27FC236}">
                <a16:creationId xmlns:a16="http://schemas.microsoft.com/office/drawing/2014/main" id="{0331116C-445E-74E9-84BD-0DE1E08CE2B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24318" y="3863244"/>
            <a:ext cx="4552950" cy="666750"/>
          </a:xfrm>
          <a:prstGeom prst="rect">
            <a:avLst/>
          </a:prstGeom>
        </p:spPr>
      </p:pic>
      <p:pic>
        <p:nvPicPr>
          <p:cNvPr id="58" name="Picture 57" descr="A number and a number&#10;&#10;Description automatically generated with medium confidence">
            <a:extLst>
              <a:ext uri="{FF2B5EF4-FFF2-40B4-BE49-F238E27FC236}">
                <a16:creationId xmlns:a16="http://schemas.microsoft.com/office/drawing/2014/main" id="{91B9693A-5597-92A1-EE72-B1D3ABDAC75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53991" y="2921648"/>
            <a:ext cx="4683940" cy="669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620930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D7B05D3-2A9A-49BA-974D-1CE3C7508529}"/>
              </a:ext>
            </a:extLst>
          </p:cNvPr>
          <p:cNvSpPr txBox="1"/>
          <p:nvPr/>
        </p:nvSpPr>
        <p:spPr>
          <a:xfrm>
            <a:off x="5478328" y="979415"/>
            <a:ext cx="270587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</a:rPr>
              <a:t>1 – corporations organized under act of of congress federal credit unions and national farm assoc.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60A5ED-03EB-89E1-FF0E-0A7A6A086730}"/>
              </a:ext>
            </a:extLst>
          </p:cNvPr>
          <p:cNvSpPr txBox="1"/>
          <p:nvPr/>
        </p:nvSpPr>
        <p:spPr>
          <a:xfrm>
            <a:off x="10293694" y="883223"/>
            <a:ext cx="19521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</a:rPr>
              <a:t>2- title holding corporations for exempt organizations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0C24EE-39C7-97FD-E763-173302FFFF99}"/>
              </a:ext>
            </a:extLst>
          </p:cNvPr>
          <p:cNvSpPr txBox="1"/>
          <p:nvPr/>
        </p:nvSpPr>
        <p:spPr>
          <a:xfrm>
            <a:off x="345962" y="1099091"/>
            <a:ext cx="270587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4 - </a:t>
            </a:r>
            <a:r>
              <a:rPr lang="en-US" sz="1000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Civic Leagues, Social Welfare Organizations, and Local Associations of Employees</a:t>
            </a:r>
            <a:endParaRPr lang="en-US" sz="1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6D60F2-004D-9EA3-901F-43AC1A4709CD}"/>
              </a:ext>
            </a:extLst>
          </p:cNvPr>
          <p:cNvSpPr txBox="1"/>
          <p:nvPr/>
        </p:nvSpPr>
        <p:spPr>
          <a:xfrm>
            <a:off x="5417800" y="6466135"/>
            <a:ext cx="34670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</a:rPr>
              <a:t>5 - </a:t>
            </a:r>
            <a:r>
              <a:rPr lang="en-US" sz="1000" b="0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Labor, Agricultural and Horticultural Organizations</a:t>
            </a:r>
            <a:endParaRPr lang="en-US" sz="1000" dirty="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BF1503-2E56-1E06-95E2-C0803912932B}"/>
              </a:ext>
            </a:extLst>
          </p:cNvPr>
          <p:cNvSpPr txBox="1"/>
          <p:nvPr/>
        </p:nvSpPr>
        <p:spPr>
          <a:xfrm>
            <a:off x="345962" y="1617817"/>
            <a:ext cx="27307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</a:rPr>
              <a:t>6- </a:t>
            </a:r>
            <a:r>
              <a:rPr lang="en-US" sz="1000" b="0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Business Leagues, Chambers of Commerce, Real Estate Boards</a:t>
            </a:r>
            <a:endParaRPr lang="en-US" sz="1000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B11B40-4F41-36AA-029E-7612F9CAFD46}"/>
              </a:ext>
            </a:extLst>
          </p:cNvPr>
          <p:cNvSpPr txBox="1"/>
          <p:nvPr/>
        </p:nvSpPr>
        <p:spPr>
          <a:xfrm>
            <a:off x="338816" y="5476078"/>
            <a:ext cx="202651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</a:rPr>
              <a:t>7- </a:t>
            </a:r>
            <a:r>
              <a:rPr lang="en-US" sz="1000" b="0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Social and Recreational Clubs</a:t>
            </a:r>
            <a:endParaRPr lang="en-US" sz="1000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FE9536B-D99A-A0D8-A5EE-82772DB0B43E}"/>
              </a:ext>
            </a:extLst>
          </p:cNvPr>
          <p:cNvSpPr txBox="1"/>
          <p:nvPr/>
        </p:nvSpPr>
        <p:spPr>
          <a:xfrm>
            <a:off x="7167708" y="6154895"/>
            <a:ext cx="307648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</a:rPr>
              <a:t>8 - </a:t>
            </a:r>
            <a:r>
              <a:rPr lang="en-US" sz="1000" b="0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Fraternal Beneficiary Societies and Associations</a:t>
            </a:r>
            <a:endParaRPr lang="en-US" sz="1000" dirty="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611F26-29D1-B03C-34CC-725023781E16}"/>
              </a:ext>
            </a:extLst>
          </p:cNvPr>
          <p:cNvSpPr txBox="1"/>
          <p:nvPr/>
        </p:nvSpPr>
        <p:spPr>
          <a:xfrm>
            <a:off x="8184206" y="3013638"/>
            <a:ext cx="29065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</a:rPr>
              <a:t>9 - </a:t>
            </a:r>
            <a:r>
              <a:rPr lang="en-US" sz="1000" b="0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Voluntary Employee Beneficiary Associations</a:t>
            </a:r>
            <a:endParaRPr lang="en-US" sz="1000"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7A84B90-81A0-9B28-9D78-202CDE3BB8E7}"/>
              </a:ext>
            </a:extLst>
          </p:cNvPr>
          <p:cNvSpPr txBox="1"/>
          <p:nvPr/>
        </p:nvSpPr>
        <p:spPr>
          <a:xfrm>
            <a:off x="271356" y="5687375"/>
            <a:ext cx="30444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</a:rPr>
              <a:t>10 - </a:t>
            </a:r>
            <a:r>
              <a:rPr lang="en-US" sz="1000" b="0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Domestic Fraternal Societies and Associations</a:t>
            </a:r>
            <a:endParaRPr lang="en-US" sz="1000" dirty="0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BE91F39-A87D-6826-1775-C9405684C171}"/>
              </a:ext>
            </a:extLst>
          </p:cNvPr>
          <p:cNvSpPr txBox="1"/>
          <p:nvPr/>
        </p:nvSpPr>
        <p:spPr>
          <a:xfrm>
            <a:off x="5387530" y="4390957"/>
            <a:ext cx="267092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</a:rPr>
              <a:t>11 - t</a:t>
            </a:r>
            <a:r>
              <a:rPr lang="en-US" sz="1000" b="0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eachers' Retirement Fund Associations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E43CE11-7AE9-FEBD-60E5-E7D130C92512}"/>
              </a:ext>
            </a:extLst>
          </p:cNvPr>
          <p:cNvSpPr txBox="1"/>
          <p:nvPr/>
        </p:nvSpPr>
        <p:spPr>
          <a:xfrm>
            <a:off x="5389697" y="3005007"/>
            <a:ext cx="29887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</a:rPr>
              <a:t>12 - </a:t>
            </a:r>
            <a:r>
              <a:rPr lang="en-US" sz="1000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Benevolent Life Insurance Associations, Mutual Ditch or Irrigation Companies, Mutual or </a:t>
            </a:r>
            <a:r>
              <a:rPr lang="en-US" sz="1000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  <a:hlinkClick r:id="rId4" tooltip="Utility cooperativ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Cooperative Telephone Companies</a:t>
            </a:r>
            <a:r>
              <a:rPr lang="en-US" sz="1000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, and Like Organizations</a:t>
            </a:r>
            <a:endParaRPr lang="en-US" sz="1000" dirty="0">
              <a:solidFill>
                <a:srgbClr val="FF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87F6159-6F25-C27F-8B4F-5F49476D2716}"/>
              </a:ext>
            </a:extLst>
          </p:cNvPr>
          <p:cNvSpPr txBox="1"/>
          <p:nvPr/>
        </p:nvSpPr>
        <p:spPr>
          <a:xfrm>
            <a:off x="1691714" y="846428"/>
            <a:ext cx="16482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</a:rPr>
              <a:t>13 - </a:t>
            </a:r>
            <a:r>
              <a:rPr lang="en-US" sz="1000" b="0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Cemetery</a:t>
            </a:r>
            <a:r>
              <a:rPr lang="en-US" sz="1000" b="0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 Companies</a:t>
            </a:r>
            <a:endParaRPr lang="en-US" sz="1000" dirty="0">
              <a:solidFill>
                <a:srgbClr val="FF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325F254-C8E2-0B6A-BB21-2E1D0D43DF87}"/>
              </a:ext>
            </a:extLst>
          </p:cNvPr>
          <p:cNvSpPr txBox="1"/>
          <p:nvPr/>
        </p:nvSpPr>
        <p:spPr>
          <a:xfrm>
            <a:off x="1399388" y="4712257"/>
            <a:ext cx="29145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14 - </a:t>
            </a:r>
            <a:r>
              <a:rPr lang="en-US" sz="1000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State-Chartered </a:t>
            </a:r>
            <a:r>
              <a:rPr lang="en-US" sz="1000" b="0" i="0" u="none" strike="noStrike" dirty="0">
                <a:solidFill>
                  <a:srgbClr val="795CB2"/>
                </a:solidFill>
                <a:effectLst/>
                <a:latin typeface="Arial" panose="020B0604020202020204" pitchFamily="34" charset="0"/>
                <a:hlinkClick r:id="rId6" tooltip="Credit Union"/>
              </a:rPr>
              <a:t>Credit Unions</a:t>
            </a:r>
            <a:r>
              <a:rPr lang="en-US" sz="1000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Mutual Reserve Funds</a:t>
            </a:r>
            <a:endParaRPr lang="en-US" sz="1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950DCA9-2F57-1B51-0266-3ACCD3AA8EA0}"/>
              </a:ext>
            </a:extLst>
          </p:cNvPr>
          <p:cNvSpPr txBox="1"/>
          <p:nvPr/>
        </p:nvSpPr>
        <p:spPr>
          <a:xfrm>
            <a:off x="8286559" y="3352721"/>
            <a:ext cx="306526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</a:rPr>
              <a:t>15 - </a:t>
            </a:r>
            <a:r>
              <a:rPr lang="en-US" sz="1000" b="0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Mutual Insurance</a:t>
            </a:r>
            <a:r>
              <a:rPr lang="en-US" sz="1000" b="0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 Companies or Associations</a:t>
            </a:r>
            <a:endParaRPr lang="en-US" sz="1000" dirty="0">
              <a:solidFill>
                <a:srgbClr val="FF0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B5A90B2-9029-5308-B133-676A8004DF06}"/>
              </a:ext>
            </a:extLst>
          </p:cNvPr>
          <p:cNvSpPr txBox="1"/>
          <p:nvPr/>
        </p:nvSpPr>
        <p:spPr>
          <a:xfrm>
            <a:off x="-62960" y="3639378"/>
            <a:ext cx="352372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</a:rPr>
              <a:t>16 - </a:t>
            </a:r>
            <a:r>
              <a:rPr lang="en-US" sz="1000" b="0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Cooperative Organizations</a:t>
            </a:r>
            <a:r>
              <a:rPr lang="en-US" sz="1000" b="0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 to Finance Crop Operations</a:t>
            </a:r>
            <a:endParaRPr lang="en-US" sz="1000" dirty="0">
              <a:solidFill>
                <a:srgbClr val="FF00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2F05CC4-1ECA-1C52-0D27-9AA7E8BD5771}"/>
              </a:ext>
            </a:extLst>
          </p:cNvPr>
          <p:cNvSpPr txBox="1"/>
          <p:nvPr/>
        </p:nvSpPr>
        <p:spPr>
          <a:xfrm>
            <a:off x="5417800" y="3726410"/>
            <a:ext cx="29081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</a:rPr>
              <a:t>17 - </a:t>
            </a:r>
            <a:r>
              <a:rPr lang="en-US" sz="1000" b="0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Supplemental Unemployment Benefit Trusts</a:t>
            </a:r>
            <a:endParaRPr lang="en-US" sz="1000" dirty="0">
              <a:solidFill>
                <a:srgbClr val="FF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19FE400-FBAA-F9AD-97D6-D3477467C5F6}"/>
              </a:ext>
            </a:extLst>
          </p:cNvPr>
          <p:cNvSpPr txBox="1"/>
          <p:nvPr/>
        </p:nvSpPr>
        <p:spPr>
          <a:xfrm>
            <a:off x="5349563" y="4666091"/>
            <a:ext cx="405431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</a:rPr>
              <a:t>18.- </a:t>
            </a:r>
            <a:r>
              <a:rPr lang="en-US" sz="1000" b="0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Employee Funded Pension Trust (created before June 25, 1959)</a:t>
            </a:r>
            <a:endParaRPr lang="en-US" sz="1000" dirty="0">
              <a:solidFill>
                <a:srgbClr val="FF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651E2FD-9F68-FE53-6318-0B8A014E9B81}"/>
              </a:ext>
            </a:extLst>
          </p:cNvPr>
          <p:cNvSpPr txBox="1"/>
          <p:nvPr/>
        </p:nvSpPr>
        <p:spPr>
          <a:xfrm>
            <a:off x="245740" y="5987030"/>
            <a:ext cx="32403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</a:rPr>
              <a:t>19 - </a:t>
            </a:r>
            <a:r>
              <a:rPr lang="en-US" sz="1000" b="0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Post or Organization of Past or Present Members of the </a:t>
            </a:r>
            <a:r>
              <a:rPr lang="en-US" sz="1000" b="0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  <a:hlinkClick r:id="rId9" tooltip="United States Armed Forces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Armed Forces</a:t>
            </a:r>
            <a:endParaRPr lang="en-US" sz="1000" dirty="0">
              <a:solidFill>
                <a:srgbClr val="FF000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F0866DC-D540-8339-926A-FAE6E61C04D3}"/>
              </a:ext>
            </a:extLst>
          </p:cNvPr>
          <p:cNvSpPr txBox="1"/>
          <p:nvPr/>
        </p:nvSpPr>
        <p:spPr>
          <a:xfrm>
            <a:off x="10028627" y="5612384"/>
            <a:ext cx="275107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</a:rPr>
              <a:t>20 - </a:t>
            </a:r>
            <a:r>
              <a:rPr lang="en-US" sz="1000" b="0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Group Legal Services Plan Organizations</a:t>
            </a:r>
            <a:endParaRPr lang="en-US" sz="1000" dirty="0">
              <a:solidFill>
                <a:srgbClr val="FF000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A5BE4CC-6586-51E6-4A5F-4DAF0253851B}"/>
              </a:ext>
            </a:extLst>
          </p:cNvPr>
          <p:cNvSpPr txBox="1"/>
          <p:nvPr/>
        </p:nvSpPr>
        <p:spPr>
          <a:xfrm>
            <a:off x="7966516" y="2688042"/>
            <a:ext cx="186461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</a:rPr>
              <a:t>21 - </a:t>
            </a:r>
            <a:r>
              <a:rPr lang="en-US" sz="1000" b="0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Black Lung</a:t>
            </a:r>
            <a:r>
              <a:rPr lang="en-US" sz="1000" b="0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 Benefit Trusts</a:t>
            </a:r>
            <a:endParaRPr lang="en-US" sz="1000" dirty="0">
              <a:solidFill>
                <a:srgbClr val="FF000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7766B1C-ACEC-FC08-69B3-46B6B85278E1}"/>
              </a:ext>
            </a:extLst>
          </p:cNvPr>
          <p:cNvSpPr txBox="1"/>
          <p:nvPr/>
        </p:nvSpPr>
        <p:spPr>
          <a:xfrm>
            <a:off x="7966516" y="1999458"/>
            <a:ext cx="23711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</a:rPr>
              <a:t>22 - </a:t>
            </a:r>
            <a:r>
              <a:rPr lang="en-US" sz="1000" b="0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Withdrawal Liability Payment Fund</a:t>
            </a:r>
            <a:endParaRPr lang="en-US" sz="1000" dirty="0">
              <a:solidFill>
                <a:srgbClr val="FF00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F9A5E8E-811D-B9A3-DD71-9C19C1E06A3C}"/>
              </a:ext>
            </a:extLst>
          </p:cNvPr>
          <p:cNvSpPr txBox="1"/>
          <p:nvPr/>
        </p:nvSpPr>
        <p:spPr>
          <a:xfrm>
            <a:off x="5417800" y="6140919"/>
            <a:ext cx="181171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</a:rPr>
              <a:t>23 - </a:t>
            </a:r>
            <a:r>
              <a:rPr lang="en-US" sz="1000" b="0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Veterans Organizations</a:t>
            </a:r>
            <a:r>
              <a:rPr lang="en-US" sz="1000" b="0" i="0" u="none" strike="noStrike" baseline="30000" dirty="0">
                <a:solidFill>
                  <a:srgbClr val="FF0000"/>
                </a:solidFill>
                <a:effectLst/>
                <a:latin typeface="Arial" panose="020B0604020202020204" pitchFamily="34" charset="0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[c</a:t>
            </a:r>
            <a:endParaRPr lang="en-US" sz="1000" dirty="0">
              <a:solidFill>
                <a:srgbClr val="FF0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057A0F1-C2C7-1DEC-2AC0-8039760AD8F1}"/>
              </a:ext>
            </a:extLst>
          </p:cNvPr>
          <p:cNvSpPr txBox="1"/>
          <p:nvPr/>
        </p:nvSpPr>
        <p:spPr>
          <a:xfrm>
            <a:off x="9960276" y="5383806"/>
            <a:ext cx="196399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</a:rPr>
              <a:t>24 - </a:t>
            </a:r>
            <a:r>
              <a:rPr lang="en-US" sz="1000" b="0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Section 4049 </a:t>
            </a:r>
            <a:r>
              <a:rPr lang="en-US" sz="1000" b="0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  <a:hlinkClick r:id="rId12" tooltip="Employee Retirement Income Security Act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ERISA</a:t>
            </a:r>
            <a:r>
              <a:rPr lang="en-US" sz="1000" b="0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 Trusts</a:t>
            </a:r>
            <a:endParaRPr lang="en-US" sz="1000" dirty="0">
              <a:solidFill>
                <a:srgbClr val="FF000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EF95259-5888-C5CE-0F39-A94056DFA923}"/>
              </a:ext>
            </a:extLst>
          </p:cNvPr>
          <p:cNvSpPr txBox="1"/>
          <p:nvPr/>
        </p:nvSpPr>
        <p:spPr>
          <a:xfrm>
            <a:off x="8013526" y="910875"/>
            <a:ext cx="241832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</a:rPr>
              <a:t>25 - </a:t>
            </a:r>
            <a:r>
              <a:rPr lang="en-US" sz="1000" b="0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  <a:hlinkClick r:id="rId13" tooltip="Real Property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Real Property</a:t>
            </a:r>
            <a:r>
              <a:rPr lang="en-US" sz="1000" b="0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US" sz="1000" b="0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  <a:hlinkClick r:id="rId14" tooltip="Title (property)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Title</a:t>
            </a:r>
            <a:r>
              <a:rPr lang="en-US" sz="1000" b="0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-Holding Corporations or Trusts with Multiple Parents</a:t>
            </a:r>
            <a:endParaRPr lang="en-US" sz="1000" dirty="0">
              <a:solidFill>
                <a:srgbClr val="FF000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3F21A91-5F77-A857-0754-ECC0022C02D4}"/>
              </a:ext>
            </a:extLst>
          </p:cNvPr>
          <p:cNvSpPr txBox="1"/>
          <p:nvPr/>
        </p:nvSpPr>
        <p:spPr>
          <a:xfrm>
            <a:off x="5478328" y="2451310"/>
            <a:ext cx="220994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</a:rPr>
              <a:t>26 - </a:t>
            </a:r>
            <a:r>
              <a:rPr lang="en-US" sz="1000" b="0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State-Sponsored Organization Providing Health Coverage for High-Risk Individuals</a:t>
            </a:r>
            <a:endParaRPr lang="en-US" sz="1000" dirty="0">
              <a:solidFill>
                <a:srgbClr val="FF0000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5577BE5-F9F7-76EF-37FF-069096AC6BCC}"/>
              </a:ext>
            </a:extLst>
          </p:cNvPr>
          <p:cNvSpPr txBox="1"/>
          <p:nvPr/>
        </p:nvSpPr>
        <p:spPr>
          <a:xfrm>
            <a:off x="5478328" y="1905164"/>
            <a:ext cx="25565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</a:rPr>
              <a:t>27 - </a:t>
            </a:r>
            <a:r>
              <a:rPr lang="en-US" sz="1000" b="0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State-Sponsored Workers' Compensation </a:t>
            </a:r>
            <a:r>
              <a:rPr lang="en-US" sz="1000" b="0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  <a:hlinkClick r:id="rId15" tooltip="Reinsuranc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Reinsurance</a:t>
            </a:r>
            <a:r>
              <a:rPr lang="en-US" sz="1000" b="0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 Organization</a:t>
            </a:r>
            <a:endParaRPr lang="en-US" sz="1000" dirty="0">
              <a:solidFill>
                <a:srgbClr val="FF0000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28927F0-2F91-5166-01C1-C15C6C362DF2}"/>
              </a:ext>
            </a:extLst>
          </p:cNvPr>
          <p:cNvSpPr txBox="1"/>
          <p:nvPr/>
        </p:nvSpPr>
        <p:spPr>
          <a:xfrm>
            <a:off x="5352878" y="5032922"/>
            <a:ext cx="303801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</a:rPr>
              <a:t>28 - </a:t>
            </a:r>
            <a:r>
              <a:rPr lang="en-US" sz="1000" b="0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National </a:t>
            </a:r>
            <a:r>
              <a:rPr lang="en-US" sz="1000" b="0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  <a:hlinkClick r:id="rId16" tooltip="Railroad Retirement Board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Railroad Retirement</a:t>
            </a:r>
            <a:r>
              <a:rPr lang="en-US" sz="1000" b="0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 Investment Trust</a:t>
            </a:r>
            <a:endParaRPr lang="en-US" sz="1000" dirty="0">
              <a:solidFill>
                <a:srgbClr val="FF0000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E7D6043-C97A-B841-9025-F9FA64028A60}"/>
              </a:ext>
            </a:extLst>
          </p:cNvPr>
          <p:cNvSpPr txBox="1"/>
          <p:nvPr/>
        </p:nvSpPr>
        <p:spPr>
          <a:xfrm>
            <a:off x="7966516" y="2350664"/>
            <a:ext cx="29145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</a:rPr>
              <a:t>29 - </a:t>
            </a:r>
            <a:r>
              <a:rPr lang="en-US" sz="1000" b="0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Qualified Nonprofit Health Insurance Issuers</a:t>
            </a:r>
            <a:endParaRPr lang="en-US" sz="1000" dirty="0">
              <a:solidFill>
                <a:srgbClr val="FF0000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CE0F7BA-6BBA-56A9-6396-F6651F84BE61}"/>
              </a:ext>
            </a:extLst>
          </p:cNvPr>
          <p:cNvSpPr txBox="1"/>
          <p:nvPr/>
        </p:nvSpPr>
        <p:spPr>
          <a:xfrm>
            <a:off x="220451" y="160656"/>
            <a:ext cx="3240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Community and Societal Benefit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56DA6D9-DD1F-32EB-9524-9DED757390CE}"/>
              </a:ext>
            </a:extLst>
          </p:cNvPr>
          <p:cNvSpPr txBox="1"/>
          <p:nvPr/>
        </p:nvSpPr>
        <p:spPr>
          <a:xfrm>
            <a:off x="305494" y="2436546"/>
            <a:ext cx="1640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527 – political organizations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EF916AD-4D55-51E8-E80F-613581AA6E33}"/>
              </a:ext>
            </a:extLst>
          </p:cNvPr>
          <p:cNvSpPr txBox="1"/>
          <p:nvPr/>
        </p:nvSpPr>
        <p:spPr>
          <a:xfrm>
            <a:off x="236406" y="6407832"/>
            <a:ext cx="24913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0" i="0" u="none" strike="noStrike" dirty="0">
                <a:solidFill>
                  <a:srgbClr val="FF0000"/>
                </a:solidFill>
                <a:effectLst/>
                <a:latin typeface="sans-pro-bold"/>
              </a:rPr>
              <a:t>501(d) – Religious and apostolic associations</a:t>
            </a:r>
          </a:p>
          <a:p>
            <a:endParaRPr 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AAB85CD-F9E0-3055-B772-639E989E3854}"/>
              </a:ext>
            </a:extLst>
          </p:cNvPr>
          <p:cNvSpPr txBox="1"/>
          <p:nvPr/>
        </p:nvSpPr>
        <p:spPr>
          <a:xfrm>
            <a:off x="30437" y="3933828"/>
            <a:ext cx="287129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0" i="0" u="none" strike="noStrike" dirty="0">
                <a:solidFill>
                  <a:srgbClr val="FF0000"/>
                </a:solidFill>
                <a:effectLst/>
                <a:latin typeface="sans-pro-bold"/>
              </a:rPr>
              <a:t> 501(e) – Cooperative hospital service organizations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60BCB71-BF65-8EC9-331E-746804CCFB8A}"/>
              </a:ext>
            </a:extLst>
          </p:cNvPr>
          <p:cNvSpPr txBox="1"/>
          <p:nvPr/>
        </p:nvSpPr>
        <p:spPr>
          <a:xfrm>
            <a:off x="35909" y="4247443"/>
            <a:ext cx="33040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0" i="0" u="none" strike="noStrike" dirty="0">
                <a:solidFill>
                  <a:srgbClr val="FF0000"/>
                </a:solidFill>
                <a:effectLst/>
                <a:latin typeface="sans-pro-bold"/>
              </a:rPr>
              <a:t>501(f) – Cooperative service organizations of operating educational organizations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E418CDE-231E-1B9F-A02A-9B59EC2BD203}"/>
              </a:ext>
            </a:extLst>
          </p:cNvPr>
          <p:cNvSpPr txBox="1"/>
          <p:nvPr/>
        </p:nvSpPr>
        <p:spPr>
          <a:xfrm>
            <a:off x="1701867" y="4471480"/>
            <a:ext cx="17315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0" i="0" u="none" strike="noStrike" dirty="0">
                <a:solidFill>
                  <a:srgbClr val="FF0000"/>
                </a:solidFill>
                <a:effectLst/>
                <a:latin typeface="sans-pro-bold"/>
              </a:rPr>
              <a:t> 501(n) – Charitable risk pools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A53FF1C-983F-D652-FEEE-411F97089729}"/>
              </a:ext>
            </a:extLst>
          </p:cNvPr>
          <p:cNvSpPr txBox="1"/>
          <p:nvPr/>
        </p:nvSpPr>
        <p:spPr>
          <a:xfrm>
            <a:off x="256618" y="604685"/>
            <a:ext cx="7596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u="sng" dirty="0"/>
              <a:t>General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07D57DF-BFC8-37D5-7336-F7BFF42633F9}"/>
              </a:ext>
            </a:extLst>
          </p:cNvPr>
          <p:cNvSpPr txBox="1"/>
          <p:nvPr/>
        </p:nvSpPr>
        <p:spPr>
          <a:xfrm>
            <a:off x="291319" y="901123"/>
            <a:ext cx="133081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3 – regular nonprofits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5514B85-E9E1-0FCF-6AC0-B7C5F962C8F3}"/>
              </a:ext>
            </a:extLst>
          </p:cNvPr>
          <p:cNvSpPr txBox="1"/>
          <p:nvPr/>
        </p:nvSpPr>
        <p:spPr>
          <a:xfrm>
            <a:off x="8080364" y="4327008"/>
            <a:ext cx="27058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529 plan – qualified state-sponsored tuition programs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0F9093F-F3D6-95EF-314F-B1FA2D3ABE4D}"/>
              </a:ext>
            </a:extLst>
          </p:cNvPr>
          <p:cNvSpPr txBox="1"/>
          <p:nvPr/>
        </p:nvSpPr>
        <p:spPr>
          <a:xfrm>
            <a:off x="256065" y="2075335"/>
            <a:ext cx="7566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u="sng" dirty="0"/>
              <a:t>Political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B72737A-E0E0-553A-3F32-5821FCCA2A2F}"/>
              </a:ext>
            </a:extLst>
          </p:cNvPr>
          <p:cNvSpPr txBox="1"/>
          <p:nvPr/>
        </p:nvSpPr>
        <p:spPr>
          <a:xfrm>
            <a:off x="267725" y="5161406"/>
            <a:ext cx="20297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u="sng" dirty="0"/>
              <a:t>Membership Association 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727BFDB-E55C-0162-D7AE-BB7D70F15476}"/>
              </a:ext>
            </a:extLst>
          </p:cNvPr>
          <p:cNvSpPr txBox="1"/>
          <p:nvPr/>
        </p:nvSpPr>
        <p:spPr>
          <a:xfrm>
            <a:off x="5498792" y="200417"/>
            <a:ext cx="2847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Mutual Membership Benefit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95D9F67-A35E-940E-7AA4-3ADEDC72B690}"/>
              </a:ext>
            </a:extLst>
          </p:cNvPr>
          <p:cNvSpPr txBox="1"/>
          <p:nvPr/>
        </p:nvSpPr>
        <p:spPr>
          <a:xfrm>
            <a:off x="5478329" y="705907"/>
            <a:ext cx="10625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u="sng" dirty="0"/>
              <a:t>Corporation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E3FDB84-4031-E2B8-DAD4-9E29A965BBD5}"/>
              </a:ext>
            </a:extLst>
          </p:cNvPr>
          <p:cNvSpPr txBox="1"/>
          <p:nvPr/>
        </p:nvSpPr>
        <p:spPr>
          <a:xfrm>
            <a:off x="5478328" y="1539311"/>
            <a:ext cx="8943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u="sng" dirty="0"/>
              <a:t>Insurance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99C7444-77A7-6AED-827D-9527B8AA5BFE}"/>
              </a:ext>
            </a:extLst>
          </p:cNvPr>
          <p:cNvSpPr txBox="1"/>
          <p:nvPr/>
        </p:nvSpPr>
        <p:spPr>
          <a:xfrm>
            <a:off x="5387530" y="5782099"/>
            <a:ext cx="17476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u="sng" dirty="0"/>
              <a:t>Special Interest MMB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6154A4B-2B9D-6FE2-EFF6-82BA84A0E651}"/>
              </a:ext>
            </a:extLst>
          </p:cNvPr>
          <p:cNvSpPr txBox="1"/>
          <p:nvPr/>
        </p:nvSpPr>
        <p:spPr>
          <a:xfrm>
            <a:off x="5387530" y="4052006"/>
            <a:ext cx="31731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u="sng" dirty="0"/>
              <a:t>Pension/Retirement/Incentivized Savings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715B167-49E9-CD30-357A-BF663EEE69FD}"/>
              </a:ext>
            </a:extLst>
          </p:cNvPr>
          <p:cNvSpPr txBox="1"/>
          <p:nvPr/>
        </p:nvSpPr>
        <p:spPr>
          <a:xfrm>
            <a:off x="245740" y="3268988"/>
            <a:ext cx="39811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u="sng" dirty="0"/>
              <a:t>Community Ownership and Cooperative Operation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86BD82F-D9AD-044C-4AE2-C7B0ADD7C09D}"/>
              </a:ext>
            </a:extLst>
          </p:cNvPr>
          <p:cNvSpPr txBox="1"/>
          <p:nvPr/>
        </p:nvSpPr>
        <p:spPr>
          <a:xfrm>
            <a:off x="306086" y="2687649"/>
            <a:ext cx="270587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4 - </a:t>
            </a:r>
            <a:r>
              <a:rPr lang="en-US" sz="1000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Civic Leagues, Social Welfare Organizations, and Local Associations of Employees</a:t>
            </a:r>
            <a:endParaRPr lang="en-US" sz="1000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CC84495-F552-DF5C-96EE-BE30E0BF3717}"/>
              </a:ext>
            </a:extLst>
          </p:cNvPr>
          <p:cNvSpPr txBox="1"/>
          <p:nvPr/>
        </p:nvSpPr>
        <p:spPr>
          <a:xfrm>
            <a:off x="10203194" y="5061917"/>
            <a:ext cx="7633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u="sng" dirty="0"/>
              <a:t>Defunct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CCC46386-981E-BCB9-9D7A-A65D2CB5CE33}"/>
              </a:ext>
            </a:extLst>
          </p:cNvPr>
          <p:cNvSpPr txBox="1"/>
          <p:nvPr/>
        </p:nvSpPr>
        <p:spPr>
          <a:xfrm>
            <a:off x="2192874" y="1466176"/>
            <a:ext cx="13276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</a:rPr>
              <a:t>501k – Child care orgs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D70C0219-22FE-AF25-C130-757C3E095EE5}"/>
              </a:ext>
            </a:extLst>
          </p:cNvPr>
          <p:cNvSpPr txBox="1"/>
          <p:nvPr/>
        </p:nvSpPr>
        <p:spPr>
          <a:xfrm>
            <a:off x="117548" y="4632813"/>
            <a:ext cx="129020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0" i="0" u="none" strike="noStrike" dirty="0">
                <a:solidFill>
                  <a:srgbClr val="FF0000"/>
                </a:solidFill>
                <a:effectLst/>
                <a:latin typeface="sans-pro-bold"/>
              </a:rPr>
              <a:t>521- farmer coops</a:t>
            </a:r>
          </a:p>
        </p:txBody>
      </p:sp>
    </p:spTree>
    <p:extLst>
      <p:ext uri="{BB962C8B-B14F-4D97-AF65-F5344CB8AC3E}">
        <p14:creationId xmlns:p14="http://schemas.microsoft.com/office/powerpoint/2010/main" val="31429742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6D3E9CCB-AEDC-494B-F847-1CA73FC9DD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298" y="883202"/>
            <a:ext cx="7772400" cy="4170808"/>
          </a:xfrm>
          <a:prstGeom prst="rect">
            <a:avLst/>
          </a:prstGeom>
        </p:spPr>
      </p:pic>
      <p:pic>
        <p:nvPicPr>
          <p:cNvPr id="13" name="Picture 12" descr="A screenshot of a math test&#10;&#10;Description automatically generated">
            <a:extLst>
              <a:ext uri="{FF2B5EF4-FFF2-40B4-BE49-F238E27FC236}">
                <a16:creationId xmlns:a16="http://schemas.microsoft.com/office/drawing/2014/main" id="{CB2CD965-6452-3AE4-1457-958FD05C78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2733" y="1276486"/>
            <a:ext cx="3613703" cy="3777524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D732BC6-1DE1-32E4-612C-74D87A7ECDBE}"/>
              </a:ext>
            </a:extLst>
          </p:cNvPr>
          <p:cNvSpPr/>
          <p:nvPr/>
        </p:nvSpPr>
        <p:spPr>
          <a:xfrm>
            <a:off x="2789798" y="2323074"/>
            <a:ext cx="928434" cy="17897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1A0D7E6-03DB-7523-D0DF-D1772D92EC1E}"/>
              </a:ext>
            </a:extLst>
          </p:cNvPr>
          <p:cNvSpPr/>
          <p:nvPr/>
        </p:nvSpPr>
        <p:spPr>
          <a:xfrm>
            <a:off x="2789798" y="4355949"/>
            <a:ext cx="928434" cy="17897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19D47FB-D340-D32A-6C91-732C4E1B16A9}"/>
              </a:ext>
            </a:extLst>
          </p:cNvPr>
          <p:cNvSpPr/>
          <p:nvPr/>
        </p:nvSpPr>
        <p:spPr>
          <a:xfrm>
            <a:off x="7026720" y="2426272"/>
            <a:ext cx="928434" cy="17897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606824F-D6CF-FEB7-02BF-BA2B01FA211C}"/>
              </a:ext>
            </a:extLst>
          </p:cNvPr>
          <p:cNvSpPr/>
          <p:nvPr/>
        </p:nvSpPr>
        <p:spPr>
          <a:xfrm>
            <a:off x="7110083" y="4355949"/>
            <a:ext cx="928434" cy="17897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1829714-9D0B-C889-04A3-075C2183F695}"/>
              </a:ext>
            </a:extLst>
          </p:cNvPr>
          <p:cNvSpPr/>
          <p:nvPr/>
        </p:nvSpPr>
        <p:spPr>
          <a:xfrm>
            <a:off x="1947719" y="2789628"/>
            <a:ext cx="928434" cy="17897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7EA50BE-74F7-FCBC-573A-28A6F4879038}"/>
              </a:ext>
            </a:extLst>
          </p:cNvPr>
          <p:cNvSpPr/>
          <p:nvPr/>
        </p:nvSpPr>
        <p:spPr>
          <a:xfrm>
            <a:off x="1947719" y="2556351"/>
            <a:ext cx="928434" cy="17897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C80EF33-6E54-0F33-E608-7ED2C01789F1}"/>
              </a:ext>
            </a:extLst>
          </p:cNvPr>
          <p:cNvSpPr/>
          <p:nvPr/>
        </p:nvSpPr>
        <p:spPr>
          <a:xfrm>
            <a:off x="6369743" y="2909045"/>
            <a:ext cx="928434" cy="17897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E924E17-B912-06C1-92C5-A9066A1B196F}"/>
              </a:ext>
            </a:extLst>
          </p:cNvPr>
          <p:cNvSpPr/>
          <p:nvPr/>
        </p:nvSpPr>
        <p:spPr>
          <a:xfrm>
            <a:off x="6369743" y="2675768"/>
            <a:ext cx="928434" cy="17897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C58B80D-AB0F-9F13-6FAE-8739A07B315D}"/>
              </a:ext>
            </a:extLst>
          </p:cNvPr>
          <p:cNvSpPr/>
          <p:nvPr/>
        </p:nvSpPr>
        <p:spPr>
          <a:xfrm>
            <a:off x="6369743" y="4785543"/>
            <a:ext cx="928434" cy="17897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F1EDCE0-5A77-CFDF-7522-72C4D195A242}"/>
              </a:ext>
            </a:extLst>
          </p:cNvPr>
          <p:cNvSpPr/>
          <p:nvPr/>
        </p:nvSpPr>
        <p:spPr>
          <a:xfrm>
            <a:off x="6369743" y="4552266"/>
            <a:ext cx="928434" cy="17897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2310F59-2233-CD85-97EB-A4E43B0F36A5}"/>
              </a:ext>
            </a:extLst>
          </p:cNvPr>
          <p:cNvSpPr/>
          <p:nvPr/>
        </p:nvSpPr>
        <p:spPr>
          <a:xfrm>
            <a:off x="1990082" y="4822503"/>
            <a:ext cx="928434" cy="17897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0036324-DE9A-C212-1C55-8B36A31218BC}"/>
              </a:ext>
            </a:extLst>
          </p:cNvPr>
          <p:cNvSpPr/>
          <p:nvPr/>
        </p:nvSpPr>
        <p:spPr>
          <a:xfrm>
            <a:off x="1990082" y="4589226"/>
            <a:ext cx="928434" cy="17897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C67DC12-A0EA-EB0C-8909-3C6CCDE32CDE}"/>
              </a:ext>
            </a:extLst>
          </p:cNvPr>
          <p:cNvSpPr/>
          <p:nvPr/>
        </p:nvSpPr>
        <p:spPr>
          <a:xfrm>
            <a:off x="7955154" y="4813703"/>
            <a:ext cx="928434" cy="17897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58C9107-384B-CF23-37AB-0F5C25CF4CB6}"/>
              </a:ext>
            </a:extLst>
          </p:cNvPr>
          <p:cNvSpPr/>
          <p:nvPr/>
        </p:nvSpPr>
        <p:spPr>
          <a:xfrm>
            <a:off x="7955154" y="4580426"/>
            <a:ext cx="928434" cy="17897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1FED371-9F3F-F573-C510-4900457B0875}"/>
              </a:ext>
            </a:extLst>
          </p:cNvPr>
          <p:cNvSpPr/>
          <p:nvPr/>
        </p:nvSpPr>
        <p:spPr>
          <a:xfrm>
            <a:off x="3740083" y="4813703"/>
            <a:ext cx="928434" cy="17897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9936F38-65F9-1A01-339E-CB87AA06B98D}"/>
              </a:ext>
            </a:extLst>
          </p:cNvPr>
          <p:cNvSpPr/>
          <p:nvPr/>
        </p:nvSpPr>
        <p:spPr>
          <a:xfrm>
            <a:off x="3740083" y="4580426"/>
            <a:ext cx="928434" cy="17897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F68B239-BC84-8425-91CE-ADF6930E1D0C}"/>
              </a:ext>
            </a:extLst>
          </p:cNvPr>
          <p:cNvSpPr/>
          <p:nvPr/>
        </p:nvSpPr>
        <p:spPr>
          <a:xfrm>
            <a:off x="3740083" y="2789628"/>
            <a:ext cx="928434" cy="17897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B5B3BBC-1FE0-DEA4-612B-DB7D58100100}"/>
              </a:ext>
            </a:extLst>
          </p:cNvPr>
          <p:cNvSpPr/>
          <p:nvPr/>
        </p:nvSpPr>
        <p:spPr>
          <a:xfrm>
            <a:off x="3740083" y="2556351"/>
            <a:ext cx="928434" cy="17897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A4A54F2-0B91-B901-C532-BD4B57B78EF1}"/>
              </a:ext>
            </a:extLst>
          </p:cNvPr>
          <p:cNvSpPr/>
          <p:nvPr/>
        </p:nvSpPr>
        <p:spPr>
          <a:xfrm>
            <a:off x="7886578" y="2929116"/>
            <a:ext cx="928434" cy="17897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D594D45-578A-6809-625B-295F0D3B74CB}"/>
              </a:ext>
            </a:extLst>
          </p:cNvPr>
          <p:cNvSpPr/>
          <p:nvPr/>
        </p:nvSpPr>
        <p:spPr>
          <a:xfrm>
            <a:off x="7886578" y="2695839"/>
            <a:ext cx="928434" cy="17897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FC485DE-7D74-A372-667E-C16CC91B58D2}"/>
              </a:ext>
            </a:extLst>
          </p:cNvPr>
          <p:cNvSpPr txBox="1"/>
          <p:nvPr/>
        </p:nvSpPr>
        <p:spPr>
          <a:xfrm>
            <a:off x="811027" y="5568080"/>
            <a:ext cx="10705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can’t verify anything when IRS DEDUCTIBILITY == 0. Most of the misclassifications are coming from this case.</a:t>
            </a:r>
          </a:p>
        </p:txBody>
      </p:sp>
    </p:spTree>
    <p:extLst>
      <p:ext uri="{BB962C8B-B14F-4D97-AF65-F5344CB8AC3E}">
        <p14:creationId xmlns:p14="http://schemas.microsoft.com/office/powerpoint/2010/main" val="34467775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69DA2-9259-6FB8-77FB-B516D3E41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 Tabs with Urban’s BMF</a:t>
            </a:r>
          </a:p>
        </p:txBody>
      </p:sp>
    </p:spTree>
    <p:extLst>
      <p:ext uri="{BB962C8B-B14F-4D97-AF65-F5344CB8AC3E}">
        <p14:creationId xmlns:p14="http://schemas.microsoft.com/office/powerpoint/2010/main" val="26130848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 descr="A screenshot of a computer&#10;&#10;Description automatically generated">
            <a:extLst>
              <a:ext uri="{FF2B5EF4-FFF2-40B4-BE49-F238E27FC236}">
                <a16:creationId xmlns:a16="http://schemas.microsoft.com/office/drawing/2014/main" id="{1196CDF3-6E81-EC24-5A11-857656C93D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677" y="2031629"/>
            <a:ext cx="3698697" cy="40409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7D68E39-9533-BED3-F845-521E54290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BMF: FRCD vs Ours: Required_990</a:t>
            </a:r>
          </a:p>
        </p:txBody>
      </p:sp>
      <p:pic>
        <p:nvPicPr>
          <p:cNvPr id="7" name="Picture 6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3D55A52E-7260-9571-DDC1-473557DD41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1316" y="2198132"/>
            <a:ext cx="4762658" cy="160881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44C8457-9D41-E745-79B8-EA2A19BB148F}"/>
              </a:ext>
            </a:extLst>
          </p:cNvPr>
          <p:cNvSpPr txBox="1"/>
          <p:nvPr/>
        </p:nvSpPr>
        <p:spPr>
          <a:xfrm>
            <a:off x="6321287" y="1828800"/>
            <a:ext cx="1226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Bmf</a:t>
            </a:r>
            <a:r>
              <a:rPr lang="en-US" dirty="0"/>
              <a:t>: FRCD </a:t>
            </a:r>
          </a:p>
        </p:txBody>
      </p:sp>
      <p:pic>
        <p:nvPicPr>
          <p:cNvPr id="10" name="Picture 9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D1E0337B-2E6B-5934-B072-DF2DB103FA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6659" y="1604014"/>
            <a:ext cx="4704034" cy="60230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8C6ACF2-3B97-C8CD-04CD-7C977F2D3E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1490" y="4341533"/>
            <a:ext cx="5464313" cy="62515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98DFC1A-5A51-5616-EB2C-2BF1F5935BE7}"/>
              </a:ext>
            </a:extLst>
          </p:cNvPr>
          <p:cNvSpPr txBox="1"/>
          <p:nvPr/>
        </p:nvSpPr>
        <p:spPr>
          <a:xfrm>
            <a:off x="6096000" y="3958245"/>
            <a:ext cx="2053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Ours: Required_990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F3999A9-DDD4-6AF0-FC91-B15C31F8292D}"/>
              </a:ext>
            </a:extLst>
          </p:cNvPr>
          <p:cNvSpPr txBox="1"/>
          <p:nvPr/>
        </p:nvSpPr>
        <p:spPr>
          <a:xfrm>
            <a:off x="702365" y="6215270"/>
            <a:ext cx="3736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Red box is where our codes </a:t>
            </a:r>
            <a:r>
              <a:rPr lang="en-US" b="1" dirty="0"/>
              <a:t>should</a:t>
            </a:r>
            <a:r>
              <a:rPr lang="en-US" dirty="0"/>
              <a:t> be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A8D9F47-15E6-0833-0FF3-77BD323254FC}"/>
              </a:ext>
            </a:extLst>
          </p:cNvPr>
          <p:cNvSpPr/>
          <p:nvPr/>
        </p:nvSpPr>
        <p:spPr>
          <a:xfrm>
            <a:off x="1736035" y="2425148"/>
            <a:ext cx="569843" cy="25179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4E028B5-7FB4-6290-80CA-1E88713C6A0D}"/>
              </a:ext>
            </a:extLst>
          </p:cNvPr>
          <p:cNvSpPr/>
          <p:nvPr/>
        </p:nvSpPr>
        <p:spPr>
          <a:xfrm>
            <a:off x="2875722" y="3328423"/>
            <a:ext cx="1338469" cy="28942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2D7F9B4-7365-E9D5-E030-FB2FC331BD57}"/>
              </a:ext>
            </a:extLst>
          </p:cNvPr>
          <p:cNvSpPr/>
          <p:nvPr/>
        </p:nvSpPr>
        <p:spPr>
          <a:xfrm>
            <a:off x="2875722" y="3573587"/>
            <a:ext cx="1338469" cy="28942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1075AB3-9740-E9ED-A44A-DCD78D343C88}"/>
              </a:ext>
            </a:extLst>
          </p:cNvPr>
          <p:cNvSpPr/>
          <p:nvPr/>
        </p:nvSpPr>
        <p:spPr>
          <a:xfrm>
            <a:off x="2875722" y="3806947"/>
            <a:ext cx="1338469" cy="28942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DC874E9-DE00-BC49-916A-6FA868860B04}"/>
              </a:ext>
            </a:extLst>
          </p:cNvPr>
          <p:cNvSpPr/>
          <p:nvPr/>
        </p:nvSpPr>
        <p:spPr>
          <a:xfrm>
            <a:off x="1736034" y="2657060"/>
            <a:ext cx="569843" cy="25179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8D967DE-A5F3-7FDE-B361-A65FD7BD6EF5}"/>
              </a:ext>
            </a:extLst>
          </p:cNvPr>
          <p:cNvSpPr/>
          <p:nvPr/>
        </p:nvSpPr>
        <p:spPr>
          <a:xfrm>
            <a:off x="1736033" y="2888972"/>
            <a:ext cx="569843" cy="25179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4F2C8A4-07E3-4091-3733-48B5260ADF23}"/>
              </a:ext>
            </a:extLst>
          </p:cNvPr>
          <p:cNvSpPr/>
          <p:nvPr/>
        </p:nvSpPr>
        <p:spPr>
          <a:xfrm>
            <a:off x="1749282" y="3132344"/>
            <a:ext cx="569843" cy="25179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BB6D5EE-A86C-19A7-4FA4-63537B96C446}"/>
              </a:ext>
            </a:extLst>
          </p:cNvPr>
          <p:cNvSpPr/>
          <p:nvPr/>
        </p:nvSpPr>
        <p:spPr>
          <a:xfrm>
            <a:off x="2875721" y="4052111"/>
            <a:ext cx="1338469" cy="28942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5066C85-8CE8-4A6B-E31B-D33A4EC43D94}"/>
              </a:ext>
            </a:extLst>
          </p:cNvPr>
          <p:cNvSpPr/>
          <p:nvPr/>
        </p:nvSpPr>
        <p:spPr>
          <a:xfrm>
            <a:off x="2886115" y="4297275"/>
            <a:ext cx="1338469" cy="28942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0B5BACF-5774-2A15-F2C2-D141A6AB73FE}"/>
              </a:ext>
            </a:extLst>
          </p:cNvPr>
          <p:cNvSpPr/>
          <p:nvPr/>
        </p:nvSpPr>
        <p:spPr>
          <a:xfrm>
            <a:off x="2896510" y="4583757"/>
            <a:ext cx="668326" cy="25899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3034A63-0577-6E3D-E72F-96D3EA4945C1}"/>
              </a:ext>
            </a:extLst>
          </p:cNvPr>
          <p:cNvSpPr/>
          <p:nvPr/>
        </p:nvSpPr>
        <p:spPr>
          <a:xfrm>
            <a:off x="1700040" y="4755170"/>
            <a:ext cx="668326" cy="30325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A1BAA55-D71A-FF4C-BF76-8BFBACEBE022}"/>
              </a:ext>
            </a:extLst>
          </p:cNvPr>
          <p:cNvSpPr/>
          <p:nvPr/>
        </p:nvSpPr>
        <p:spPr>
          <a:xfrm>
            <a:off x="3575231" y="4747790"/>
            <a:ext cx="668326" cy="30325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3BA742B-15DE-4620-E260-8785F27813CF}"/>
              </a:ext>
            </a:extLst>
          </p:cNvPr>
          <p:cNvSpPr/>
          <p:nvPr/>
        </p:nvSpPr>
        <p:spPr>
          <a:xfrm>
            <a:off x="3680338" y="2425148"/>
            <a:ext cx="569843" cy="25179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969131D-0587-B599-C2D9-A9A7C69A5C98}"/>
              </a:ext>
            </a:extLst>
          </p:cNvPr>
          <p:cNvSpPr/>
          <p:nvPr/>
        </p:nvSpPr>
        <p:spPr>
          <a:xfrm>
            <a:off x="3575232" y="2657060"/>
            <a:ext cx="648448" cy="26504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7B2401B-FF7B-5DAF-312A-069FC4CEAC8F}"/>
              </a:ext>
            </a:extLst>
          </p:cNvPr>
          <p:cNvSpPr/>
          <p:nvPr/>
        </p:nvSpPr>
        <p:spPr>
          <a:xfrm>
            <a:off x="3571467" y="2902224"/>
            <a:ext cx="648448" cy="26504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617740B-9D5F-B7E0-C992-3ED5475B915E}"/>
              </a:ext>
            </a:extLst>
          </p:cNvPr>
          <p:cNvSpPr/>
          <p:nvPr/>
        </p:nvSpPr>
        <p:spPr>
          <a:xfrm>
            <a:off x="3564836" y="3135196"/>
            <a:ext cx="648448" cy="26504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B3CC6EE-4AC1-887C-7B98-E8B2FA08CD56}"/>
              </a:ext>
            </a:extLst>
          </p:cNvPr>
          <p:cNvSpPr/>
          <p:nvPr/>
        </p:nvSpPr>
        <p:spPr>
          <a:xfrm>
            <a:off x="3597513" y="5036946"/>
            <a:ext cx="668326" cy="22918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725572D-7FD5-FC53-6CBF-6C1279136092}"/>
              </a:ext>
            </a:extLst>
          </p:cNvPr>
          <p:cNvSpPr/>
          <p:nvPr/>
        </p:nvSpPr>
        <p:spPr>
          <a:xfrm>
            <a:off x="1710435" y="5038061"/>
            <a:ext cx="668326" cy="22806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BB1E694-4831-B82D-2634-8549C9600C2B}"/>
              </a:ext>
            </a:extLst>
          </p:cNvPr>
          <p:cNvSpPr/>
          <p:nvPr/>
        </p:nvSpPr>
        <p:spPr>
          <a:xfrm>
            <a:off x="1707572" y="5272058"/>
            <a:ext cx="668326" cy="22806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4A7418D-9C35-3750-6731-5F889FB7B017}"/>
              </a:ext>
            </a:extLst>
          </p:cNvPr>
          <p:cNvSpPr/>
          <p:nvPr/>
        </p:nvSpPr>
        <p:spPr>
          <a:xfrm>
            <a:off x="3594650" y="5252714"/>
            <a:ext cx="668326" cy="30325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7A10F81-F504-1155-0D83-5C0C595DF4F5}"/>
              </a:ext>
            </a:extLst>
          </p:cNvPr>
          <p:cNvSpPr/>
          <p:nvPr/>
        </p:nvSpPr>
        <p:spPr>
          <a:xfrm>
            <a:off x="1705305" y="5479763"/>
            <a:ext cx="668326" cy="30325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BCD96E6-1FBE-38D1-5BB4-DBE8172660C3}"/>
              </a:ext>
            </a:extLst>
          </p:cNvPr>
          <p:cNvSpPr/>
          <p:nvPr/>
        </p:nvSpPr>
        <p:spPr>
          <a:xfrm>
            <a:off x="3581855" y="5500125"/>
            <a:ext cx="668326" cy="30325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BCE2797-16EB-7DC3-DD4B-77CDE9D94CB4}"/>
              </a:ext>
            </a:extLst>
          </p:cNvPr>
          <p:cNvSpPr txBox="1"/>
          <p:nvPr/>
        </p:nvSpPr>
        <p:spPr>
          <a:xfrm>
            <a:off x="5738191" y="6268278"/>
            <a:ext cx="5639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Conclusion: Most  of these are classified as they should be</a:t>
            </a:r>
          </a:p>
        </p:txBody>
      </p:sp>
    </p:spTree>
    <p:extLst>
      <p:ext uri="{BB962C8B-B14F-4D97-AF65-F5344CB8AC3E}">
        <p14:creationId xmlns:p14="http://schemas.microsoft.com/office/powerpoint/2010/main" val="31031862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Picture 68" descr="A screenshot of a computer&#10;&#10;Description automatically generated">
            <a:extLst>
              <a:ext uri="{FF2B5EF4-FFF2-40B4-BE49-F238E27FC236}">
                <a16:creationId xmlns:a16="http://schemas.microsoft.com/office/drawing/2014/main" id="{B4F5D9D8-F6B0-C250-D456-6E9DB3CDB1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677" y="2031629"/>
            <a:ext cx="3698697" cy="40409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7D68E39-9533-BED3-F845-521E54290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BMF: FRCD vs Ours: Required_990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F3999A9-DDD4-6AF0-FC91-B15C31F8292D}"/>
              </a:ext>
            </a:extLst>
          </p:cNvPr>
          <p:cNvSpPr txBox="1"/>
          <p:nvPr/>
        </p:nvSpPr>
        <p:spPr>
          <a:xfrm>
            <a:off x="702365" y="6215270"/>
            <a:ext cx="3736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Red box is where our codes </a:t>
            </a:r>
            <a:r>
              <a:rPr lang="en-US" b="1" dirty="0"/>
              <a:t>should</a:t>
            </a:r>
            <a:r>
              <a:rPr lang="en-US" dirty="0"/>
              <a:t> be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A8D9F47-15E6-0833-0FF3-77BD323254FC}"/>
              </a:ext>
            </a:extLst>
          </p:cNvPr>
          <p:cNvSpPr/>
          <p:nvPr/>
        </p:nvSpPr>
        <p:spPr>
          <a:xfrm>
            <a:off x="1736035" y="2425148"/>
            <a:ext cx="569843" cy="25179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4E028B5-7FB4-6290-80CA-1E88713C6A0D}"/>
              </a:ext>
            </a:extLst>
          </p:cNvPr>
          <p:cNvSpPr/>
          <p:nvPr/>
        </p:nvSpPr>
        <p:spPr>
          <a:xfrm>
            <a:off x="2875722" y="3328423"/>
            <a:ext cx="1338469" cy="28942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2D7F9B4-7365-E9D5-E030-FB2FC331BD57}"/>
              </a:ext>
            </a:extLst>
          </p:cNvPr>
          <p:cNvSpPr/>
          <p:nvPr/>
        </p:nvSpPr>
        <p:spPr>
          <a:xfrm>
            <a:off x="2875722" y="3573587"/>
            <a:ext cx="1338469" cy="28942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1075AB3-9740-E9ED-A44A-DCD78D343C88}"/>
              </a:ext>
            </a:extLst>
          </p:cNvPr>
          <p:cNvSpPr/>
          <p:nvPr/>
        </p:nvSpPr>
        <p:spPr>
          <a:xfrm>
            <a:off x="2875722" y="3806947"/>
            <a:ext cx="1338469" cy="28942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DC874E9-DE00-BC49-916A-6FA868860B04}"/>
              </a:ext>
            </a:extLst>
          </p:cNvPr>
          <p:cNvSpPr/>
          <p:nvPr/>
        </p:nvSpPr>
        <p:spPr>
          <a:xfrm>
            <a:off x="1736034" y="2657060"/>
            <a:ext cx="569843" cy="25179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8D967DE-A5F3-7FDE-B361-A65FD7BD6EF5}"/>
              </a:ext>
            </a:extLst>
          </p:cNvPr>
          <p:cNvSpPr/>
          <p:nvPr/>
        </p:nvSpPr>
        <p:spPr>
          <a:xfrm>
            <a:off x="1736033" y="2888972"/>
            <a:ext cx="569843" cy="25179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4F2C8A4-07E3-4091-3733-48B5260ADF23}"/>
              </a:ext>
            </a:extLst>
          </p:cNvPr>
          <p:cNvSpPr/>
          <p:nvPr/>
        </p:nvSpPr>
        <p:spPr>
          <a:xfrm>
            <a:off x="1749282" y="3132344"/>
            <a:ext cx="569843" cy="25179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BB6D5EE-A86C-19A7-4FA4-63537B96C446}"/>
              </a:ext>
            </a:extLst>
          </p:cNvPr>
          <p:cNvSpPr/>
          <p:nvPr/>
        </p:nvSpPr>
        <p:spPr>
          <a:xfrm>
            <a:off x="2875721" y="4052111"/>
            <a:ext cx="1338469" cy="28942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5066C85-8CE8-4A6B-E31B-D33A4EC43D94}"/>
              </a:ext>
            </a:extLst>
          </p:cNvPr>
          <p:cNvSpPr/>
          <p:nvPr/>
        </p:nvSpPr>
        <p:spPr>
          <a:xfrm>
            <a:off x="2886115" y="4297275"/>
            <a:ext cx="1338469" cy="28942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0B5BACF-5774-2A15-F2C2-D141A6AB73FE}"/>
              </a:ext>
            </a:extLst>
          </p:cNvPr>
          <p:cNvSpPr/>
          <p:nvPr/>
        </p:nvSpPr>
        <p:spPr>
          <a:xfrm>
            <a:off x="2896510" y="4583757"/>
            <a:ext cx="668326" cy="25899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3034A63-0577-6E3D-E72F-96D3EA4945C1}"/>
              </a:ext>
            </a:extLst>
          </p:cNvPr>
          <p:cNvSpPr/>
          <p:nvPr/>
        </p:nvSpPr>
        <p:spPr>
          <a:xfrm>
            <a:off x="1700040" y="4755170"/>
            <a:ext cx="668326" cy="30325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A1BAA55-D71A-FF4C-BF76-8BFBACEBE022}"/>
              </a:ext>
            </a:extLst>
          </p:cNvPr>
          <p:cNvSpPr/>
          <p:nvPr/>
        </p:nvSpPr>
        <p:spPr>
          <a:xfrm>
            <a:off x="3575231" y="4747790"/>
            <a:ext cx="668326" cy="30325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3BA742B-15DE-4620-E260-8785F27813CF}"/>
              </a:ext>
            </a:extLst>
          </p:cNvPr>
          <p:cNvSpPr/>
          <p:nvPr/>
        </p:nvSpPr>
        <p:spPr>
          <a:xfrm>
            <a:off x="3680338" y="2425148"/>
            <a:ext cx="569843" cy="25179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969131D-0587-B599-C2D9-A9A7C69A5C98}"/>
              </a:ext>
            </a:extLst>
          </p:cNvPr>
          <p:cNvSpPr/>
          <p:nvPr/>
        </p:nvSpPr>
        <p:spPr>
          <a:xfrm>
            <a:off x="3575232" y="2657060"/>
            <a:ext cx="648448" cy="26504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7B2401B-FF7B-5DAF-312A-069FC4CEAC8F}"/>
              </a:ext>
            </a:extLst>
          </p:cNvPr>
          <p:cNvSpPr/>
          <p:nvPr/>
        </p:nvSpPr>
        <p:spPr>
          <a:xfrm>
            <a:off x="3571467" y="2902224"/>
            <a:ext cx="648448" cy="26504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617740B-9D5F-B7E0-C992-3ED5475B915E}"/>
              </a:ext>
            </a:extLst>
          </p:cNvPr>
          <p:cNvSpPr/>
          <p:nvPr/>
        </p:nvSpPr>
        <p:spPr>
          <a:xfrm>
            <a:off x="3564836" y="3135196"/>
            <a:ext cx="648448" cy="26504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B3CC6EE-4AC1-887C-7B98-E8B2FA08CD56}"/>
              </a:ext>
            </a:extLst>
          </p:cNvPr>
          <p:cNvSpPr/>
          <p:nvPr/>
        </p:nvSpPr>
        <p:spPr>
          <a:xfrm>
            <a:off x="3597513" y="5036946"/>
            <a:ext cx="668326" cy="22918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725572D-7FD5-FC53-6CBF-6C1279136092}"/>
              </a:ext>
            </a:extLst>
          </p:cNvPr>
          <p:cNvSpPr/>
          <p:nvPr/>
        </p:nvSpPr>
        <p:spPr>
          <a:xfrm>
            <a:off x="1710435" y="5038061"/>
            <a:ext cx="668326" cy="22806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BB1E694-4831-B82D-2634-8549C9600C2B}"/>
              </a:ext>
            </a:extLst>
          </p:cNvPr>
          <p:cNvSpPr/>
          <p:nvPr/>
        </p:nvSpPr>
        <p:spPr>
          <a:xfrm>
            <a:off x="1707572" y="5272058"/>
            <a:ext cx="668326" cy="22806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4A7418D-9C35-3750-6731-5F889FB7B017}"/>
              </a:ext>
            </a:extLst>
          </p:cNvPr>
          <p:cNvSpPr/>
          <p:nvPr/>
        </p:nvSpPr>
        <p:spPr>
          <a:xfrm>
            <a:off x="3594650" y="5252714"/>
            <a:ext cx="668326" cy="30325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7A10F81-F504-1155-0D83-5C0C595DF4F5}"/>
              </a:ext>
            </a:extLst>
          </p:cNvPr>
          <p:cNvSpPr/>
          <p:nvPr/>
        </p:nvSpPr>
        <p:spPr>
          <a:xfrm>
            <a:off x="1705305" y="5479763"/>
            <a:ext cx="668326" cy="30325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BCD96E6-1FBE-38D1-5BB4-DBE8172660C3}"/>
              </a:ext>
            </a:extLst>
          </p:cNvPr>
          <p:cNvSpPr/>
          <p:nvPr/>
        </p:nvSpPr>
        <p:spPr>
          <a:xfrm>
            <a:off x="3581855" y="5500125"/>
            <a:ext cx="668326" cy="30325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8BE3873-7871-A6E2-C863-930DCA6E2E7C}"/>
              </a:ext>
            </a:extLst>
          </p:cNvPr>
          <p:cNvSpPr/>
          <p:nvPr/>
        </p:nvSpPr>
        <p:spPr>
          <a:xfrm>
            <a:off x="2994991" y="2319130"/>
            <a:ext cx="599659" cy="569842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7D94293-25A9-C269-E390-749A624E494B}"/>
              </a:ext>
            </a:extLst>
          </p:cNvPr>
          <p:cNvCxnSpPr>
            <a:cxnSpLocks/>
            <a:stCxn id="4" idx="6"/>
          </p:cNvCxnSpPr>
          <p:nvPr/>
        </p:nvCxnSpPr>
        <p:spPr>
          <a:xfrm flipV="1">
            <a:off x="3594650" y="2067339"/>
            <a:ext cx="2501350" cy="5367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0" descr="A number with black numbers&#10;&#10;Description automatically generated">
            <a:extLst>
              <a:ext uri="{FF2B5EF4-FFF2-40B4-BE49-F238E27FC236}">
                <a16:creationId xmlns:a16="http://schemas.microsoft.com/office/drawing/2014/main" id="{3CC83362-DB10-91CA-9E76-8720D79E03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7549" y="1457580"/>
            <a:ext cx="1104900" cy="508000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C4EF3C09-A5E6-5738-9764-AC078B715EAE}"/>
              </a:ext>
            </a:extLst>
          </p:cNvPr>
          <p:cNvSpPr txBox="1"/>
          <p:nvPr/>
        </p:nvSpPr>
        <p:spPr>
          <a:xfrm>
            <a:off x="6172294" y="1635577"/>
            <a:ext cx="952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Level 1: 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506CBE9-2636-D79D-5282-EBD6D53971C5}"/>
              </a:ext>
            </a:extLst>
          </p:cNvPr>
          <p:cNvSpPr txBox="1"/>
          <p:nvPr/>
        </p:nvSpPr>
        <p:spPr>
          <a:xfrm>
            <a:off x="8861706" y="1426848"/>
            <a:ext cx="952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Level 2: </a:t>
            </a:r>
          </a:p>
        </p:txBody>
      </p:sp>
      <p:pic>
        <p:nvPicPr>
          <p:cNvPr id="45" name="Picture 44" descr="A number with black numbers&#10;&#10;Description automatically generated">
            <a:extLst>
              <a:ext uri="{FF2B5EF4-FFF2-40B4-BE49-F238E27FC236}">
                <a16:creationId xmlns:a16="http://schemas.microsoft.com/office/drawing/2014/main" id="{F4DF1BDE-EAAB-BD83-A68D-26ABC42B4C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97269" y="1438006"/>
            <a:ext cx="1587500" cy="584200"/>
          </a:xfrm>
          <a:prstGeom prst="rect">
            <a:avLst/>
          </a:prstGeom>
        </p:spPr>
      </p:pic>
      <p:pic>
        <p:nvPicPr>
          <p:cNvPr id="47" name="Picture 46" descr="A close-up of a number&#10;&#10;Description automatically generated">
            <a:extLst>
              <a:ext uri="{FF2B5EF4-FFF2-40B4-BE49-F238E27FC236}">
                <a16:creationId xmlns:a16="http://schemas.microsoft.com/office/drawing/2014/main" id="{E28A7FF9-21FF-B3A3-1697-6DE003D51A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61580" y="2703974"/>
            <a:ext cx="1511300" cy="660400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E56C39E8-387B-7374-DFFE-EF4AC17B50E5}"/>
              </a:ext>
            </a:extLst>
          </p:cNvPr>
          <p:cNvSpPr txBox="1"/>
          <p:nvPr/>
        </p:nvSpPr>
        <p:spPr>
          <a:xfrm>
            <a:off x="6111274" y="2737421"/>
            <a:ext cx="654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Filer:</a:t>
            </a:r>
          </a:p>
        </p:txBody>
      </p:sp>
      <p:pic>
        <p:nvPicPr>
          <p:cNvPr id="50" name="Picture 49" descr="A close-up of a number&#10;&#10;Description automatically generated">
            <a:extLst>
              <a:ext uri="{FF2B5EF4-FFF2-40B4-BE49-F238E27FC236}">
                <a16:creationId xmlns:a16="http://schemas.microsoft.com/office/drawing/2014/main" id="{4F3C0D5B-922B-FCF2-1B07-DE7AC1454DB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16072" y="3355264"/>
            <a:ext cx="3853853" cy="936294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5D940D50-857F-1FAA-2DC2-C2825D9B30A4}"/>
              </a:ext>
            </a:extLst>
          </p:cNvPr>
          <p:cNvSpPr txBox="1"/>
          <p:nvPr/>
        </p:nvSpPr>
        <p:spPr>
          <a:xfrm>
            <a:off x="5993616" y="3364374"/>
            <a:ext cx="849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NTEE1:</a:t>
            </a: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8E8AB358-96BA-F3DD-B6CF-7DC8CFFF7F0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5620" y="4370394"/>
            <a:ext cx="4762658" cy="552308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D7B4BBD4-7A9F-24AF-C687-24BC3E1E5768}"/>
              </a:ext>
            </a:extLst>
          </p:cNvPr>
          <p:cNvSpPr txBox="1"/>
          <p:nvPr/>
        </p:nvSpPr>
        <p:spPr>
          <a:xfrm>
            <a:off x="5922562" y="4309363"/>
            <a:ext cx="846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Level3:</a:t>
            </a:r>
          </a:p>
        </p:txBody>
      </p:sp>
      <p:pic>
        <p:nvPicPr>
          <p:cNvPr id="56" name="Picture 55" descr="A close up of numbers&#10;&#10;Description automatically generated">
            <a:extLst>
              <a:ext uri="{FF2B5EF4-FFF2-40B4-BE49-F238E27FC236}">
                <a16:creationId xmlns:a16="http://schemas.microsoft.com/office/drawing/2014/main" id="{A4DA079F-AB3D-3961-5384-E4890F17D1E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16072" y="5180994"/>
            <a:ext cx="3390900" cy="571500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68E4E341-70AA-96A1-78A6-9A8AAC23F90F}"/>
              </a:ext>
            </a:extLst>
          </p:cNvPr>
          <p:cNvSpPr txBox="1"/>
          <p:nvPr/>
        </p:nvSpPr>
        <p:spPr>
          <a:xfrm>
            <a:off x="4476343" y="4982646"/>
            <a:ext cx="2367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Tax_exempt_subgroup</a:t>
            </a:r>
            <a:r>
              <a:rPr lang="en-US" dirty="0"/>
              <a:t>:</a:t>
            </a:r>
          </a:p>
        </p:txBody>
      </p:sp>
      <p:pic>
        <p:nvPicPr>
          <p:cNvPr id="59" name="Picture 58" descr="A number and a number&#10;&#10;Description automatically generated with medium confidence">
            <a:extLst>
              <a:ext uri="{FF2B5EF4-FFF2-40B4-BE49-F238E27FC236}">
                <a16:creationId xmlns:a16="http://schemas.microsoft.com/office/drawing/2014/main" id="{D7D41505-F54B-5BE9-0BB3-93CDB087C08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63054" y="5816422"/>
            <a:ext cx="736600" cy="622300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A19E68D5-8F2A-742A-93E6-5D0ACD696BBE}"/>
              </a:ext>
            </a:extLst>
          </p:cNvPr>
          <p:cNvSpPr txBox="1"/>
          <p:nvPr/>
        </p:nvSpPr>
        <p:spPr>
          <a:xfrm>
            <a:off x="4981715" y="5816422"/>
            <a:ext cx="1875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Govt_established</a:t>
            </a:r>
            <a:r>
              <a:rPr lang="en-US" dirty="0"/>
              <a:t>: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0E5FC68E-9145-7F30-E57F-08E78B91D13B}"/>
              </a:ext>
            </a:extLst>
          </p:cNvPr>
          <p:cNvSpPr txBox="1"/>
          <p:nvPr/>
        </p:nvSpPr>
        <p:spPr>
          <a:xfrm>
            <a:off x="8479998" y="5927112"/>
            <a:ext cx="1334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Supporting: </a:t>
            </a:r>
          </a:p>
        </p:txBody>
      </p:sp>
      <p:pic>
        <p:nvPicPr>
          <p:cNvPr id="65" name="Picture 64">
            <a:extLst>
              <a:ext uri="{FF2B5EF4-FFF2-40B4-BE49-F238E27FC236}">
                <a16:creationId xmlns:a16="http://schemas.microsoft.com/office/drawing/2014/main" id="{19BE9CD6-4DF8-A122-4976-ED84ABEDCCD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277598" y="2210023"/>
            <a:ext cx="4346375" cy="340151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DB64F23D-FC24-FCB6-E238-4A6EBB096359}"/>
              </a:ext>
            </a:extLst>
          </p:cNvPr>
          <p:cNvSpPr txBox="1"/>
          <p:nvPr/>
        </p:nvSpPr>
        <p:spPr>
          <a:xfrm>
            <a:off x="5883524" y="2200404"/>
            <a:ext cx="1230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SUBSECCD:</a:t>
            </a:r>
          </a:p>
        </p:txBody>
      </p:sp>
      <p:pic>
        <p:nvPicPr>
          <p:cNvPr id="70" name="Picture 69" descr="A close-up of a number&#10;&#10;Description automatically generated">
            <a:extLst>
              <a:ext uri="{FF2B5EF4-FFF2-40B4-BE49-F238E27FC236}">
                <a16:creationId xmlns:a16="http://schemas.microsoft.com/office/drawing/2014/main" id="{8AE004DB-338D-4EEB-D790-E5A97E05F04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838951" y="5870575"/>
            <a:ext cx="2082800" cy="62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979514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Picture 67" descr="A screenshot of a computer&#10;&#10;Description automatically generated">
            <a:extLst>
              <a:ext uri="{FF2B5EF4-FFF2-40B4-BE49-F238E27FC236}">
                <a16:creationId xmlns:a16="http://schemas.microsoft.com/office/drawing/2014/main" id="{3AA1013E-9307-9B0C-E3DE-3E317ABF4C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677" y="2031629"/>
            <a:ext cx="3698697" cy="40409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7D68E39-9533-BED3-F845-521E54290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BMF: FRCD vs Ours: Required_990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F3999A9-DDD4-6AF0-FC91-B15C31F8292D}"/>
              </a:ext>
            </a:extLst>
          </p:cNvPr>
          <p:cNvSpPr txBox="1"/>
          <p:nvPr/>
        </p:nvSpPr>
        <p:spPr>
          <a:xfrm>
            <a:off x="702365" y="6215270"/>
            <a:ext cx="3736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Red box is where our codes </a:t>
            </a:r>
            <a:r>
              <a:rPr lang="en-US" b="1" dirty="0"/>
              <a:t>should</a:t>
            </a:r>
            <a:r>
              <a:rPr lang="en-US" dirty="0"/>
              <a:t> be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A8D9F47-15E6-0833-0FF3-77BD323254FC}"/>
              </a:ext>
            </a:extLst>
          </p:cNvPr>
          <p:cNvSpPr/>
          <p:nvPr/>
        </p:nvSpPr>
        <p:spPr>
          <a:xfrm>
            <a:off x="1736035" y="2425148"/>
            <a:ext cx="569843" cy="25179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4E028B5-7FB4-6290-80CA-1E88713C6A0D}"/>
              </a:ext>
            </a:extLst>
          </p:cNvPr>
          <p:cNvSpPr/>
          <p:nvPr/>
        </p:nvSpPr>
        <p:spPr>
          <a:xfrm>
            <a:off x="2875722" y="3328423"/>
            <a:ext cx="1338469" cy="28942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2D7F9B4-7365-E9D5-E030-FB2FC331BD57}"/>
              </a:ext>
            </a:extLst>
          </p:cNvPr>
          <p:cNvSpPr/>
          <p:nvPr/>
        </p:nvSpPr>
        <p:spPr>
          <a:xfrm>
            <a:off x="2875722" y="3573587"/>
            <a:ext cx="1338469" cy="28942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1075AB3-9740-E9ED-A44A-DCD78D343C88}"/>
              </a:ext>
            </a:extLst>
          </p:cNvPr>
          <p:cNvSpPr/>
          <p:nvPr/>
        </p:nvSpPr>
        <p:spPr>
          <a:xfrm>
            <a:off x="2875722" y="3806947"/>
            <a:ext cx="1338469" cy="28942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DC874E9-DE00-BC49-916A-6FA868860B04}"/>
              </a:ext>
            </a:extLst>
          </p:cNvPr>
          <p:cNvSpPr/>
          <p:nvPr/>
        </p:nvSpPr>
        <p:spPr>
          <a:xfrm>
            <a:off x="1736034" y="2657060"/>
            <a:ext cx="569843" cy="25179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8D967DE-A5F3-7FDE-B361-A65FD7BD6EF5}"/>
              </a:ext>
            </a:extLst>
          </p:cNvPr>
          <p:cNvSpPr/>
          <p:nvPr/>
        </p:nvSpPr>
        <p:spPr>
          <a:xfrm>
            <a:off x="1736033" y="2888972"/>
            <a:ext cx="569843" cy="25179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4F2C8A4-07E3-4091-3733-48B5260ADF23}"/>
              </a:ext>
            </a:extLst>
          </p:cNvPr>
          <p:cNvSpPr/>
          <p:nvPr/>
        </p:nvSpPr>
        <p:spPr>
          <a:xfrm>
            <a:off x="1749282" y="3132344"/>
            <a:ext cx="569843" cy="25179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BB6D5EE-A86C-19A7-4FA4-63537B96C446}"/>
              </a:ext>
            </a:extLst>
          </p:cNvPr>
          <p:cNvSpPr/>
          <p:nvPr/>
        </p:nvSpPr>
        <p:spPr>
          <a:xfrm>
            <a:off x="2875721" y="4052111"/>
            <a:ext cx="1338469" cy="28942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5066C85-8CE8-4A6B-E31B-D33A4EC43D94}"/>
              </a:ext>
            </a:extLst>
          </p:cNvPr>
          <p:cNvSpPr/>
          <p:nvPr/>
        </p:nvSpPr>
        <p:spPr>
          <a:xfrm>
            <a:off x="2886115" y="4297275"/>
            <a:ext cx="1338469" cy="28942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0B5BACF-5774-2A15-F2C2-D141A6AB73FE}"/>
              </a:ext>
            </a:extLst>
          </p:cNvPr>
          <p:cNvSpPr/>
          <p:nvPr/>
        </p:nvSpPr>
        <p:spPr>
          <a:xfrm>
            <a:off x="2896510" y="4583757"/>
            <a:ext cx="668326" cy="25899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3034A63-0577-6E3D-E72F-96D3EA4945C1}"/>
              </a:ext>
            </a:extLst>
          </p:cNvPr>
          <p:cNvSpPr/>
          <p:nvPr/>
        </p:nvSpPr>
        <p:spPr>
          <a:xfrm>
            <a:off x="1700040" y="4755170"/>
            <a:ext cx="668326" cy="30325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A1BAA55-D71A-FF4C-BF76-8BFBACEBE022}"/>
              </a:ext>
            </a:extLst>
          </p:cNvPr>
          <p:cNvSpPr/>
          <p:nvPr/>
        </p:nvSpPr>
        <p:spPr>
          <a:xfrm>
            <a:off x="3575231" y="4747790"/>
            <a:ext cx="668326" cy="30325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3BA742B-15DE-4620-E260-8785F27813CF}"/>
              </a:ext>
            </a:extLst>
          </p:cNvPr>
          <p:cNvSpPr/>
          <p:nvPr/>
        </p:nvSpPr>
        <p:spPr>
          <a:xfrm>
            <a:off x="3680338" y="2425148"/>
            <a:ext cx="569843" cy="25179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969131D-0587-B599-C2D9-A9A7C69A5C98}"/>
              </a:ext>
            </a:extLst>
          </p:cNvPr>
          <p:cNvSpPr/>
          <p:nvPr/>
        </p:nvSpPr>
        <p:spPr>
          <a:xfrm>
            <a:off x="3575232" y="2657060"/>
            <a:ext cx="648448" cy="26504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7B2401B-FF7B-5DAF-312A-069FC4CEAC8F}"/>
              </a:ext>
            </a:extLst>
          </p:cNvPr>
          <p:cNvSpPr/>
          <p:nvPr/>
        </p:nvSpPr>
        <p:spPr>
          <a:xfrm>
            <a:off x="3571467" y="2902224"/>
            <a:ext cx="648448" cy="26504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617740B-9D5F-B7E0-C992-3ED5475B915E}"/>
              </a:ext>
            </a:extLst>
          </p:cNvPr>
          <p:cNvSpPr/>
          <p:nvPr/>
        </p:nvSpPr>
        <p:spPr>
          <a:xfrm>
            <a:off x="3564836" y="3135196"/>
            <a:ext cx="648448" cy="26504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B3CC6EE-4AC1-887C-7B98-E8B2FA08CD56}"/>
              </a:ext>
            </a:extLst>
          </p:cNvPr>
          <p:cNvSpPr/>
          <p:nvPr/>
        </p:nvSpPr>
        <p:spPr>
          <a:xfrm>
            <a:off x="3597513" y="5036946"/>
            <a:ext cx="668326" cy="22918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725572D-7FD5-FC53-6CBF-6C1279136092}"/>
              </a:ext>
            </a:extLst>
          </p:cNvPr>
          <p:cNvSpPr/>
          <p:nvPr/>
        </p:nvSpPr>
        <p:spPr>
          <a:xfrm>
            <a:off x="1710435" y="5038061"/>
            <a:ext cx="668326" cy="22806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BB1E694-4831-B82D-2634-8549C9600C2B}"/>
              </a:ext>
            </a:extLst>
          </p:cNvPr>
          <p:cNvSpPr/>
          <p:nvPr/>
        </p:nvSpPr>
        <p:spPr>
          <a:xfrm>
            <a:off x="1707572" y="5272058"/>
            <a:ext cx="668326" cy="22806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4A7418D-9C35-3750-6731-5F889FB7B017}"/>
              </a:ext>
            </a:extLst>
          </p:cNvPr>
          <p:cNvSpPr/>
          <p:nvPr/>
        </p:nvSpPr>
        <p:spPr>
          <a:xfrm>
            <a:off x="3594650" y="5252714"/>
            <a:ext cx="668326" cy="30325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7A10F81-F504-1155-0D83-5C0C595DF4F5}"/>
              </a:ext>
            </a:extLst>
          </p:cNvPr>
          <p:cNvSpPr/>
          <p:nvPr/>
        </p:nvSpPr>
        <p:spPr>
          <a:xfrm>
            <a:off x="1705305" y="5479763"/>
            <a:ext cx="668326" cy="30325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BCD96E6-1FBE-38D1-5BB4-DBE8172660C3}"/>
              </a:ext>
            </a:extLst>
          </p:cNvPr>
          <p:cNvSpPr/>
          <p:nvPr/>
        </p:nvSpPr>
        <p:spPr>
          <a:xfrm>
            <a:off x="3581855" y="5500125"/>
            <a:ext cx="668326" cy="30325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8BE3873-7871-A6E2-C863-930DCA6E2E7C}"/>
              </a:ext>
            </a:extLst>
          </p:cNvPr>
          <p:cNvSpPr/>
          <p:nvPr/>
        </p:nvSpPr>
        <p:spPr>
          <a:xfrm>
            <a:off x="3008307" y="5419619"/>
            <a:ext cx="599659" cy="357809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7D94293-25A9-C269-E390-749A624E494B}"/>
              </a:ext>
            </a:extLst>
          </p:cNvPr>
          <p:cNvCxnSpPr>
            <a:cxnSpLocks/>
            <a:stCxn id="4" idx="6"/>
          </p:cNvCxnSpPr>
          <p:nvPr/>
        </p:nvCxnSpPr>
        <p:spPr>
          <a:xfrm flipV="1">
            <a:off x="3607966" y="2017380"/>
            <a:ext cx="2385650" cy="35811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C4EF3C09-A5E6-5738-9764-AC078B715EAE}"/>
              </a:ext>
            </a:extLst>
          </p:cNvPr>
          <p:cNvSpPr txBox="1"/>
          <p:nvPr/>
        </p:nvSpPr>
        <p:spPr>
          <a:xfrm>
            <a:off x="6172294" y="1635577"/>
            <a:ext cx="952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Level 1: 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506CBE9-2636-D79D-5282-EBD6D53971C5}"/>
              </a:ext>
            </a:extLst>
          </p:cNvPr>
          <p:cNvSpPr txBox="1"/>
          <p:nvPr/>
        </p:nvSpPr>
        <p:spPr>
          <a:xfrm>
            <a:off x="8974839" y="1627988"/>
            <a:ext cx="952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Level 2: 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56C39E8-387B-7374-DFFE-EF4AC17B50E5}"/>
              </a:ext>
            </a:extLst>
          </p:cNvPr>
          <p:cNvSpPr txBox="1"/>
          <p:nvPr/>
        </p:nvSpPr>
        <p:spPr>
          <a:xfrm>
            <a:off x="6111274" y="2737421"/>
            <a:ext cx="654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Filer: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D940D50-857F-1FAA-2DC2-C2825D9B30A4}"/>
              </a:ext>
            </a:extLst>
          </p:cNvPr>
          <p:cNvSpPr txBox="1"/>
          <p:nvPr/>
        </p:nvSpPr>
        <p:spPr>
          <a:xfrm>
            <a:off x="5993616" y="3364374"/>
            <a:ext cx="849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NTEE1: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7B4BBD4-7A9F-24AF-C687-24BC3E1E5768}"/>
              </a:ext>
            </a:extLst>
          </p:cNvPr>
          <p:cNvSpPr txBox="1"/>
          <p:nvPr/>
        </p:nvSpPr>
        <p:spPr>
          <a:xfrm>
            <a:off x="5922562" y="4309363"/>
            <a:ext cx="846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Level3: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68E4E341-70AA-96A1-78A6-9A8AAC23F90F}"/>
              </a:ext>
            </a:extLst>
          </p:cNvPr>
          <p:cNvSpPr txBox="1"/>
          <p:nvPr/>
        </p:nvSpPr>
        <p:spPr>
          <a:xfrm>
            <a:off x="4476343" y="4982646"/>
            <a:ext cx="2367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Tax_exempt_subgroup</a:t>
            </a:r>
            <a:r>
              <a:rPr lang="en-US" dirty="0"/>
              <a:t>: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A19E68D5-8F2A-742A-93E6-5D0ACD696BBE}"/>
              </a:ext>
            </a:extLst>
          </p:cNvPr>
          <p:cNvSpPr txBox="1"/>
          <p:nvPr/>
        </p:nvSpPr>
        <p:spPr>
          <a:xfrm>
            <a:off x="4981715" y="5816422"/>
            <a:ext cx="1875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Govt_established</a:t>
            </a:r>
            <a:r>
              <a:rPr lang="en-US" dirty="0"/>
              <a:t>: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0E5FC68E-9145-7F30-E57F-08E78B91D13B}"/>
              </a:ext>
            </a:extLst>
          </p:cNvPr>
          <p:cNvSpPr txBox="1"/>
          <p:nvPr/>
        </p:nvSpPr>
        <p:spPr>
          <a:xfrm>
            <a:off x="8216348" y="5963478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Supporting:</a:t>
            </a:r>
          </a:p>
        </p:txBody>
      </p:sp>
      <p:pic>
        <p:nvPicPr>
          <p:cNvPr id="11" name="Picture 10" descr="A number and a number on a white background&#10;&#10;Description automatically generated">
            <a:extLst>
              <a:ext uri="{FF2B5EF4-FFF2-40B4-BE49-F238E27FC236}">
                <a16:creationId xmlns:a16="http://schemas.microsoft.com/office/drawing/2014/main" id="{6964D7EB-7290-7D1D-646A-A6123BAF31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5296" y="5678172"/>
            <a:ext cx="647700" cy="736600"/>
          </a:xfrm>
          <a:prstGeom prst="rect">
            <a:avLst/>
          </a:prstGeom>
        </p:spPr>
      </p:pic>
      <p:pic>
        <p:nvPicPr>
          <p:cNvPr id="13" name="Picture 12" descr="A close-up of numbers&#10;&#10;Description automatically generated">
            <a:extLst>
              <a:ext uri="{FF2B5EF4-FFF2-40B4-BE49-F238E27FC236}">
                <a16:creationId xmlns:a16="http://schemas.microsoft.com/office/drawing/2014/main" id="{8838DD0B-678D-C81B-8704-4465195BFC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65620" y="5000655"/>
            <a:ext cx="3086100" cy="67310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BBA7FB0A-B9D5-DF8D-3B10-961128DC0B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07118" y="4296477"/>
            <a:ext cx="4976743" cy="532628"/>
          </a:xfrm>
          <a:prstGeom prst="rect">
            <a:avLst/>
          </a:prstGeom>
        </p:spPr>
      </p:pic>
      <p:pic>
        <p:nvPicPr>
          <p:cNvPr id="40" name="Picture 39" descr="A close-up of a number&#10;&#10;Description automatically generated">
            <a:extLst>
              <a:ext uri="{FF2B5EF4-FFF2-40B4-BE49-F238E27FC236}">
                <a16:creationId xmlns:a16="http://schemas.microsoft.com/office/drawing/2014/main" id="{AC4A0A09-2EB7-9C7F-40A3-A4D4BBECAE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44130" y="3470467"/>
            <a:ext cx="5190987" cy="707219"/>
          </a:xfrm>
          <a:prstGeom prst="rect">
            <a:avLst/>
          </a:prstGeom>
        </p:spPr>
      </p:pic>
      <p:pic>
        <p:nvPicPr>
          <p:cNvPr id="46" name="Picture 45" descr="A number on a white background&#10;&#10;Description automatically generated">
            <a:extLst>
              <a:ext uri="{FF2B5EF4-FFF2-40B4-BE49-F238E27FC236}">
                <a16:creationId xmlns:a16="http://schemas.microsoft.com/office/drawing/2014/main" id="{2EA8AD8F-E29D-F4A4-0B6F-75AD0F55E85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15467" y="2713970"/>
            <a:ext cx="990600" cy="635000"/>
          </a:xfrm>
          <a:prstGeom prst="rect">
            <a:avLst/>
          </a:prstGeom>
        </p:spPr>
      </p:pic>
      <p:pic>
        <p:nvPicPr>
          <p:cNvPr id="52" name="Picture 51" descr="A number on a white background&#10;&#10;Description automatically generated">
            <a:extLst>
              <a:ext uri="{FF2B5EF4-FFF2-40B4-BE49-F238E27FC236}">
                <a16:creationId xmlns:a16="http://schemas.microsoft.com/office/drawing/2014/main" id="{EDDB499F-E6D4-6947-07A7-E97B70FE134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43529" y="2137598"/>
            <a:ext cx="3897958" cy="645357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75039FC6-9004-9164-8829-0C970E3CDDDE}"/>
              </a:ext>
            </a:extLst>
          </p:cNvPr>
          <p:cNvSpPr txBox="1"/>
          <p:nvPr/>
        </p:nvSpPr>
        <p:spPr>
          <a:xfrm>
            <a:off x="5730650" y="2202763"/>
            <a:ext cx="1230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SUBSECCD:</a:t>
            </a:r>
          </a:p>
        </p:txBody>
      </p:sp>
      <p:pic>
        <p:nvPicPr>
          <p:cNvPr id="61" name="Picture 60" descr="A number with black numbers&#10;&#10;Description automatically generated">
            <a:extLst>
              <a:ext uri="{FF2B5EF4-FFF2-40B4-BE49-F238E27FC236}">
                <a16:creationId xmlns:a16="http://schemas.microsoft.com/office/drawing/2014/main" id="{C15E1FE1-F3BD-0F8F-EC51-F53EB18962D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96008" y="1521978"/>
            <a:ext cx="647700" cy="609600"/>
          </a:xfrm>
          <a:prstGeom prst="rect">
            <a:avLst/>
          </a:prstGeom>
        </p:spPr>
      </p:pic>
      <p:pic>
        <p:nvPicPr>
          <p:cNvPr id="65" name="Picture 64" descr="A number with numbers on it&#10;&#10;Description automatically generated">
            <a:extLst>
              <a:ext uri="{FF2B5EF4-FFF2-40B4-BE49-F238E27FC236}">
                <a16:creationId xmlns:a16="http://schemas.microsoft.com/office/drawing/2014/main" id="{CB5A1685-D29F-4B22-A32E-31D975E8DC2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827676" y="1453881"/>
            <a:ext cx="1625600" cy="685800"/>
          </a:xfrm>
          <a:prstGeom prst="rect">
            <a:avLst/>
          </a:prstGeom>
        </p:spPr>
      </p:pic>
      <p:pic>
        <p:nvPicPr>
          <p:cNvPr id="72" name="Picture 71" descr="A close up of numbers&#10;&#10;Description automatically generated">
            <a:extLst>
              <a:ext uri="{FF2B5EF4-FFF2-40B4-BE49-F238E27FC236}">
                <a16:creationId xmlns:a16="http://schemas.microsoft.com/office/drawing/2014/main" id="{A71BF00E-80E7-2F12-7C63-D143606AC7A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497468" y="5898802"/>
            <a:ext cx="10541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93303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D26B13-E3F5-E50F-5F99-FF76AB38F5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 Tabs with IRS’s BMF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CE208E-13F5-9CD3-8506-8BB524F634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9702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CF6A0-3CBE-4149-1D7E-A40A8D1F7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IRSBMF:DEDUCTIBILITY vs. Ours: </a:t>
            </a:r>
            <a:r>
              <a:rPr lang="en-US" sz="3600" dirty="0" err="1"/>
              <a:t>Donations_deductible</a:t>
            </a:r>
            <a:endParaRPr lang="en-US" sz="3600" dirty="0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021A1603-5DF2-9363-F2CA-33B4FB1BFD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783" y="1690688"/>
            <a:ext cx="6565900" cy="1879600"/>
          </a:xfrm>
          <a:prstGeom prst="rect">
            <a:avLst/>
          </a:prstGeom>
        </p:spPr>
      </p:pic>
      <p:pic>
        <p:nvPicPr>
          <p:cNvPr id="12" name="Picture 11" descr="A close-up of a text&#10;&#10;Description automatically generated">
            <a:extLst>
              <a:ext uri="{FF2B5EF4-FFF2-40B4-BE49-F238E27FC236}">
                <a16:creationId xmlns:a16="http://schemas.microsoft.com/office/drawing/2014/main" id="{72A4E69D-BDF8-6A47-52B3-FD56C0F438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8628" y="2557972"/>
            <a:ext cx="4705066" cy="142215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A77F348-0C73-78F3-1904-D60F0C9FBBAD}"/>
              </a:ext>
            </a:extLst>
          </p:cNvPr>
          <p:cNvSpPr txBox="1"/>
          <p:nvPr/>
        </p:nvSpPr>
        <p:spPr>
          <a:xfrm>
            <a:off x="5701733" y="2739764"/>
            <a:ext cx="532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IRS: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6F282AD-CC7F-9DA4-AB0E-87FF05B474C0}"/>
              </a:ext>
            </a:extLst>
          </p:cNvPr>
          <p:cNvSpPr txBox="1"/>
          <p:nvPr/>
        </p:nvSpPr>
        <p:spPr>
          <a:xfrm>
            <a:off x="5633494" y="4293039"/>
            <a:ext cx="68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Ours:</a:t>
            </a:r>
          </a:p>
        </p:txBody>
      </p:sp>
      <p:pic>
        <p:nvPicPr>
          <p:cNvPr id="30" name="Picture 29" descr="A screenshot of a computer&#10;&#10;Description automatically generated">
            <a:extLst>
              <a:ext uri="{FF2B5EF4-FFF2-40B4-BE49-F238E27FC236}">
                <a16:creationId xmlns:a16="http://schemas.microsoft.com/office/drawing/2014/main" id="{2B0296B9-5698-38C1-0654-489E328F46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8628" y="4293039"/>
            <a:ext cx="5549900" cy="1676400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B47459A0-2282-CD85-073B-39E68BFE8AF7}"/>
              </a:ext>
            </a:extLst>
          </p:cNvPr>
          <p:cNvSpPr/>
          <p:nvPr/>
        </p:nvSpPr>
        <p:spPr>
          <a:xfrm>
            <a:off x="2732234" y="2739764"/>
            <a:ext cx="734472" cy="17897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D6DE2D6-072D-2189-73B2-18BA411AF4EE}"/>
              </a:ext>
            </a:extLst>
          </p:cNvPr>
          <p:cNvSpPr/>
          <p:nvPr/>
        </p:nvSpPr>
        <p:spPr>
          <a:xfrm>
            <a:off x="1148306" y="2723396"/>
            <a:ext cx="734472" cy="17897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F69BDAE-0A51-C567-D56F-E5B50DFC9275}"/>
              </a:ext>
            </a:extLst>
          </p:cNvPr>
          <p:cNvSpPr/>
          <p:nvPr/>
        </p:nvSpPr>
        <p:spPr>
          <a:xfrm>
            <a:off x="3462385" y="2739764"/>
            <a:ext cx="734472" cy="17897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8710781-247C-C6BC-C106-E8DDC46EDF87}"/>
              </a:ext>
            </a:extLst>
          </p:cNvPr>
          <p:cNvSpPr/>
          <p:nvPr/>
        </p:nvSpPr>
        <p:spPr>
          <a:xfrm>
            <a:off x="1128180" y="2995282"/>
            <a:ext cx="734472" cy="17897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D3D028B0-435D-4675-2A7D-5D63DBC62251}"/>
              </a:ext>
            </a:extLst>
          </p:cNvPr>
          <p:cNvSpPr/>
          <p:nvPr/>
        </p:nvSpPr>
        <p:spPr>
          <a:xfrm>
            <a:off x="1882778" y="2995282"/>
            <a:ext cx="734472" cy="17897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F34249B-7D19-68DC-952E-F1A9A2A2CC2C}"/>
              </a:ext>
            </a:extLst>
          </p:cNvPr>
          <p:cNvSpPr/>
          <p:nvPr/>
        </p:nvSpPr>
        <p:spPr>
          <a:xfrm>
            <a:off x="3510497" y="3233223"/>
            <a:ext cx="734472" cy="17897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EE93D85-5092-35C5-4A90-BC2F588AA76B}"/>
              </a:ext>
            </a:extLst>
          </p:cNvPr>
          <p:cNvSpPr/>
          <p:nvPr/>
        </p:nvSpPr>
        <p:spPr>
          <a:xfrm>
            <a:off x="2790638" y="3233223"/>
            <a:ext cx="734472" cy="17897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6A8C5E02-798B-D82B-441E-8E0E7A584E42}"/>
              </a:ext>
            </a:extLst>
          </p:cNvPr>
          <p:cNvSpPr/>
          <p:nvPr/>
        </p:nvSpPr>
        <p:spPr>
          <a:xfrm>
            <a:off x="1148306" y="3235950"/>
            <a:ext cx="734472" cy="17897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6557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3613</TotalTime>
  <Words>1954</Words>
  <Application>Microsoft Macintosh PowerPoint</Application>
  <PresentationFormat>Widescreen</PresentationFormat>
  <Paragraphs>260</Paragraphs>
  <Slides>30</Slides>
  <Notes>3</Notes>
  <HiddenSlides>2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Aptos</vt:lpstr>
      <vt:lpstr>Arial</vt:lpstr>
      <vt:lpstr>Calibri</vt:lpstr>
      <vt:lpstr>Calibri Light</vt:lpstr>
      <vt:lpstr>sans-pro-bold</vt:lpstr>
      <vt:lpstr>Office Theme</vt:lpstr>
      <vt:lpstr>501(c) Groups and Subgroups</vt:lpstr>
      <vt:lpstr>PowerPoint Presentation</vt:lpstr>
      <vt:lpstr>PowerPoint Presentation</vt:lpstr>
      <vt:lpstr>Cross Tabs with Urban’s BMF</vt:lpstr>
      <vt:lpstr>BMF: FRCD vs Ours: Required_990</vt:lpstr>
      <vt:lpstr>BMF: FRCD vs Ours: Required_990</vt:lpstr>
      <vt:lpstr>BMF: FRCD vs Ours: Required_990</vt:lpstr>
      <vt:lpstr>Cross Tabs with IRS’s BMF</vt:lpstr>
      <vt:lpstr>IRSBMF:DEDUCTIBILITY vs. Ours: Donations_deductible</vt:lpstr>
      <vt:lpstr>IRSBMF:DEDUCTIBILITY vs. Ours: Donations_deductible</vt:lpstr>
      <vt:lpstr>IRSBMF:DEDUCTIBILITY vs. Ours: Donations_deductible</vt:lpstr>
      <vt:lpstr>IRSBMF: FOUNDATION vs. Our Govt_Established</vt:lpstr>
      <vt:lpstr>IRS Status &amp; Deductibility vs Our deductible</vt:lpstr>
      <vt:lpstr>PUB78</vt:lpstr>
      <vt:lpstr>PUB78 Deductibility code vs IRS SUBSECTION</vt:lpstr>
      <vt:lpstr>PUB78 DEDUCTIBILITY vs BMF FOUNDATION</vt:lpstr>
      <vt:lpstr>BMF FOUNDATION VS First 2 digits of NTEE</vt:lpstr>
      <vt:lpstr>FOUNDATION == “10” &amp; NTEE two digit &lt; 20</vt:lpstr>
      <vt:lpstr>FOUNDATION == “11” &amp; NTEE two digit &lt; 20</vt:lpstr>
      <vt:lpstr>FOUNDATION == “12” &amp; NTEE two digit &lt; 20</vt:lpstr>
      <vt:lpstr>Pub78 deductibility vs IRS deductibility code</vt:lpstr>
      <vt:lpstr>PowerPoint Presentation</vt:lpstr>
      <vt:lpstr>PowerPoint Presentation</vt:lpstr>
      <vt:lpstr>PowerPoint Presentation</vt:lpstr>
      <vt:lpstr>PowerPoint Presentation</vt:lpstr>
      <vt:lpstr>OLD</vt:lpstr>
      <vt:lpstr>IRSBMF:DEDUCTIBILITY vs. Ours: Donations_deductible</vt:lpstr>
      <vt:lpstr>IRSBMF:DEDUCTIBILITY vs. Ours: Donations_deductible</vt:lpstr>
      <vt:lpstr>IRSBMF:DEDUCTIBILITY vs. Ours: Donations_deductible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Beck, Olivia Louise</dc:creator>
  <cp:lastModifiedBy>Olivia Beck</cp:lastModifiedBy>
  <cp:revision>53</cp:revision>
  <dcterms:created xsi:type="dcterms:W3CDTF">2023-10-08T23:40:41Z</dcterms:created>
  <dcterms:modified xsi:type="dcterms:W3CDTF">2024-04-03T21:52:13Z</dcterms:modified>
</cp:coreProperties>
</file>